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57" r:id="rId2"/>
  </p:sldMasterIdLst>
  <p:notesMasterIdLst>
    <p:notesMasterId r:id="rId41"/>
  </p:notesMasterIdLst>
  <p:handoutMasterIdLst>
    <p:handoutMasterId r:id="rId42"/>
  </p:handoutMasterIdLst>
  <p:sldIdLst>
    <p:sldId id="326" r:id="rId3"/>
    <p:sldId id="259" r:id="rId4"/>
    <p:sldId id="260" r:id="rId5"/>
    <p:sldId id="267" r:id="rId6"/>
    <p:sldId id="268" r:id="rId7"/>
    <p:sldId id="269" r:id="rId8"/>
    <p:sldId id="270" r:id="rId9"/>
    <p:sldId id="272" r:id="rId10"/>
    <p:sldId id="271" r:id="rId11"/>
    <p:sldId id="273" r:id="rId12"/>
    <p:sldId id="313" r:id="rId13"/>
    <p:sldId id="274" r:id="rId14"/>
    <p:sldId id="355" r:id="rId15"/>
    <p:sldId id="356" r:id="rId16"/>
    <p:sldId id="357" r:id="rId17"/>
    <p:sldId id="358" r:id="rId18"/>
    <p:sldId id="359" r:id="rId19"/>
    <p:sldId id="280" r:id="rId20"/>
    <p:sldId id="281" r:id="rId21"/>
    <p:sldId id="363" r:id="rId22"/>
    <p:sldId id="361" r:id="rId23"/>
    <p:sldId id="362" r:id="rId24"/>
    <p:sldId id="360" r:id="rId25"/>
    <p:sldId id="347" r:id="rId26"/>
    <p:sldId id="366" r:id="rId27"/>
    <p:sldId id="337" r:id="rId28"/>
    <p:sldId id="338" r:id="rId29"/>
    <p:sldId id="339" r:id="rId30"/>
    <p:sldId id="340" r:id="rId31"/>
    <p:sldId id="341" r:id="rId32"/>
    <p:sldId id="342" r:id="rId33"/>
    <p:sldId id="350" r:id="rId34"/>
    <p:sldId id="353" r:id="rId35"/>
    <p:sldId id="364" r:id="rId36"/>
    <p:sldId id="365" r:id="rId37"/>
    <p:sldId id="354" r:id="rId38"/>
    <p:sldId id="310" r:id="rId39"/>
    <p:sldId id="311" r:id="rId40"/>
  </p:sldIdLst>
  <p:sldSz cx="9144000" cy="6858000" type="screen4x3"/>
  <p:notesSz cx="6858000" cy="9144000"/>
  <p:custDataLst>
    <p:tags r:id="rId43"/>
  </p:custDataLst>
  <p:defaultTextStyle>
    <a:defPPr>
      <a:defRPr lang="en-US"/>
    </a:defPPr>
    <a:lvl1pPr algn="l" rtl="0" fontAlgn="base">
      <a:spcBef>
        <a:spcPct val="0"/>
      </a:spcBef>
      <a:spcAft>
        <a:spcPct val="0"/>
      </a:spcAft>
      <a:defRPr kern="1200">
        <a:solidFill>
          <a:schemeClr val="tx1"/>
        </a:solidFill>
        <a:latin typeface="Arial" charset="0"/>
        <a:ea typeface="ＭＳ Ｐゴシック" charset="-128"/>
        <a:cs typeface="Arial" charset="0"/>
      </a:defRPr>
    </a:lvl1pPr>
    <a:lvl2pPr marL="457200" algn="l" rtl="0" fontAlgn="base">
      <a:spcBef>
        <a:spcPct val="0"/>
      </a:spcBef>
      <a:spcAft>
        <a:spcPct val="0"/>
      </a:spcAft>
      <a:defRPr kern="1200">
        <a:solidFill>
          <a:schemeClr val="tx1"/>
        </a:solidFill>
        <a:latin typeface="Arial" charset="0"/>
        <a:ea typeface="ＭＳ Ｐゴシック" charset="-128"/>
        <a:cs typeface="Arial" charset="0"/>
      </a:defRPr>
    </a:lvl2pPr>
    <a:lvl3pPr marL="914400" algn="l" rtl="0" fontAlgn="base">
      <a:spcBef>
        <a:spcPct val="0"/>
      </a:spcBef>
      <a:spcAft>
        <a:spcPct val="0"/>
      </a:spcAft>
      <a:defRPr kern="1200">
        <a:solidFill>
          <a:schemeClr val="tx1"/>
        </a:solidFill>
        <a:latin typeface="Arial" charset="0"/>
        <a:ea typeface="ＭＳ Ｐゴシック" charset="-128"/>
        <a:cs typeface="Arial" charset="0"/>
      </a:defRPr>
    </a:lvl3pPr>
    <a:lvl4pPr marL="1371600" algn="l" rtl="0" fontAlgn="base">
      <a:spcBef>
        <a:spcPct val="0"/>
      </a:spcBef>
      <a:spcAft>
        <a:spcPct val="0"/>
      </a:spcAft>
      <a:defRPr kern="1200">
        <a:solidFill>
          <a:schemeClr val="tx1"/>
        </a:solidFill>
        <a:latin typeface="Arial" charset="0"/>
        <a:ea typeface="ＭＳ Ｐゴシック" charset="-128"/>
        <a:cs typeface="Arial" charset="0"/>
      </a:defRPr>
    </a:lvl4pPr>
    <a:lvl5pPr marL="1828800" algn="l" rtl="0" fontAlgn="base">
      <a:spcBef>
        <a:spcPct val="0"/>
      </a:spcBef>
      <a:spcAft>
        <a:spcPct val="0"/>
      </a:spcAft>
      <a:defRPr kern="1200">
        <a:solidFill>
          <a:schemeClr val="tx1"/>
        </a:solidFill>
        <a:latin typeface="Arial" charset="0"/>
        <a:ea typeface="ＭＳ Ｐゴシック" charset="-128"/>
        <a:cs typeface="Arial" charset="0"/>
      </a:defRPr>
    </a:lvl5pPr>
    <a:lvl6pPr marL="2286000" algn="l" defTabSz="914400" rtl="0" eaLnBrk="1" latinLnBrk="0" hangingPunct="1">
      <a:defRPr kern="1200">
        <a:solidFill>
          <a:schemeClr val="tx1"/>
        </a:solidFill>
        <a:latin typeface="Arial" charset="0"/>
        <a:ea typeface="ＭＳ Ｐゴシック" charset="-128"/>
        <a:cs typeface="Arial" charset="0"/>
      </a:defRPr>
    </a:lvl6pPr>
    <a:lvl7pPr marL="2743200" algn="l" defTabSz="914400" rtl="0" eaLnBrk="1" latinLnBrk="0" hangingPunct="1">
      <a:defRPr kern="1200">
        <a:solidFill>
          <a:schemeClr val="tx1"/>
        </a:solidFill>
        <a:latin typeface="Arial" charset="0"/>
        <a:ea typeface="ＭＳ Ｐゴシック" charset="-128"/>
        <a:cs typeface="Arial" charset="0"/>
      </a:defRPr>
    </a:lvl7pPr>
    <a:lvl8pPr marL="3200400" algn="l" defTabSz="914400" rtl="0" eaLnBrk="1" latinLnBrk="0" hangingPunct="1">
      <a:defRPr kern="1200">
        <a:solidFill>
          <a:schemeClr val="tx1"/>
        </a:solidFill>
        <a:latin typeface="Arial" charset="0"/>
        <a:ea typeface="ＭＳ Ｐゴシック" charset="-128"/>
        <a:cs typeface="Arial" charset="0"/>
      </a:defRPr>
    </a:lvl8pPr>
    <a:lvl9pPr marL="3657600" algn="l" defTabSz="914400" rtl="0" eaLnBrk="1" latinLnBrk="0" hangingPunct="1">
      <a:defRPr kern="1200">
        <a:solidFill>
          <a:schemeClr val="tx1"/>
        </a:solidFill>
        <a:latin typeface="Arial" charset="0"/>
        <a:ea typeface="ＭＳ Ｐゴシック" charset="-128"/>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gray" frameSlides="1"/>
  <p:clrMru>
    <a:srgbClr val="515234"/>
    <a:srgbClr val="700070"/>
    <a:srgbClr val="A200A2"/>
    <a:srgbClr val="881258"/>
    <a:srgbClr val="860086"/>
    <a:srgbClr val="500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650" autoAdjust="0"/>
  </p:normalViewPr>
  <p:slideViewPr>
    <p:cSldViewPr snapToGrid="0">
      <p:cViewPr varScale="1">
        <p:scale>
          <a:sx n="109" d="100"/>
          <a:sy n="109" d="100"/>
        </p:scale>
        <p:origin x="1674"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29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gs" Target="tags/tag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598734-D118-7046-B024-8F3D8FD2A949}" type="doc">
      <dgm:prSet loTypeId="urn:microsoft.com/office/officeart/2005/8/layout/vProcess5" loCatId="process" qsTypeId="urn:microsoft.com/office/officeart/2005/8/quickstyle/simple4" qsCatId="simple" csTypeId="urn:microsoft.com/office/officeart/2005/8/colors/colorful1#1" csCatId="colorful" phldr="1"/>
      <dgm:spPr/>
      <dgm:t>
        <a:bodyPr/>
        <a:lstStyle/>
        <a:p>
          <a:endParaRPr lang="en-US"/>
        </a:p>
      </dgm:t>
    </dgm:pt>
    <dgm:pt modelId="{F4170EAE-A314-4C46-A280-BDE759164D87}">
      <dgm:prSet/>
      <dgm:spPr>
        <a:solidFill>
          <a:srgbClr val="515234"/>
        </a:solidFill>
      </dgm:spPr>
      <dgm:t>
        <a:bodyPr/>
        <a:lstStyle/>
        <a:p>
          <a:pPr rtl="0"/>
          <a:r>
            <a:rPr lang="en-US" dirty="0" smtClean="0">
              <a:latin typeface="+mj-lt"/>
            </a:rPr>
            <a:t>The Basics</a:t>
          </a:r>
          <a:endParaRPr lang="en-US" dirty="0">
            <a:latin typeface="+mj-lt"/>
          </a:endParaRPr>
        </a:p>
      </dgm:t>
    </dgm:pt>
    <dgm:pt modelId="{95FE3CE0-AD03-A24E-9547-B210D34AB49B}" type="parTrans" cxnId="{57AC180A-06C8-A54B-A067-E56E11C80515}">
      <dgm:prSet/>
      <dgm:spPr/>
      <dgm:t>
        <a:bodyPr/>
        <a:lstStyle/>
        <a:p>
          <a:endParaRPr lang="en-US"/>
        </a:p>
      </dgm:t>
    </dgm:pt>
    <dgm:pt modelId="{E9D3F4EC-9CC8-7F47-90DC-22265FBAE673}" type="sibTrans" cxnId="{57AC180A-06C8-A54B-A067-E56E11C80515}">
      <dgm:prSet/>
      <dgm:spPr/>
      <dgm:t>
        <a:bodyPr/>
        <a:lstStyle/>
        <a:p>
          <a:endParaRPr lang="en-US"/>
        </a:p>
      </dgm:t>
    </dgm:pt>
    <dgm:pt modelId="{6F80B353-DE35-C440-B518-6D15CB610A9F}">
      <dgm:prSet/>
      <dgm:spPr/>
      <dgm:t>
        <a:bodyPr/>
        <a:lstStyle/>
        <a:p>
          <a:pPr rtl="0"/>
          <a:r>
            <a:rPr lang="en-US" dirty="0" smtClean="0">
              <a:latin typeface="+mj-lt"/>
            </a:rPr>
            <a:t>Establishing Savings</a:t>
          </a:r>
          <a:endParaRPr lang="en-US" dirty="0">
            <a:latin typeface="+mj-lt"/>
          </a:endParaRPr>
        </a:p>
      </dgm:t>
    </dgm:pt>
    <dgm:pt modelId="{7B9C36F5-EF3C-C54B-9284-BFF9DD0245DD}" type="parTrans" cxnId="{B1F3CCDF-711B-464E-B2AD-8D8CD2DABABD}">
      <dgm:prSet/>
      <dgm:spPr/>
      <dgm:t>
        <a:bodyPr/>
        <a:lstStyle/>
        <a:p>
          <a:endParaRPr lang="en-US"/>
        </a:p>
      </dgm:t>
    </dgm:pt>
    <dgm:pt modelId="{BD81FFB5-FFF1-604D-9ACB-3C4FDE068F91}" type="sibTrans" cxnId="{B1F3CCDF-711B-464E-B2AD-8D8CD2DABABD}">
      <dgm:prSet/>
      <dgm:spPr/>
      <dgm:t>
        <a:bodyPr/>
        <a:lstStyle/>
        <a:p>
          <a:endParaRPr lang="en-US"/>
        </a:p>
      </dgm:t>
    </dgm:pt>
    <dgm:pt modelId="{CA559CD1-85A7-BA41-B445-4E3A71535693}">
      <dgm:prSet/>
      <dgm:spPr/>
      <dgm:t>
        <a:bodyPr/>
        <a:lstStyle/>
        <a:p>
          <a:pPr rtl="0"/>
          <a:r>
            <a:rPr lang="en-US" dirty="0" smtClean="0">
              <a:latin typeface="+mj-lt"/>
            </a:rPr>
            <a:t>Saving vs. Investing</a:t>
          </a:r>
          <a:endParaRPr lang="en-US" dirty="0">
            <a:latin typeface="+mj-lt"/>
          </a:endParaRPr>
        </a:p>
      </dgm:t>
    </dgm:pt>
    <dgm:pt modelId="{158116B2-FAF1-3D4F-B7F2-3567D294E14F}" type="parTrans" cxnId="{FFC8F9B7-0EB8-1845-A5C9-16892A76C4E0}">
      <dgm:prSet/>
      <dgm:spPr/>
      <dgm:t>
        <a:bodyPr/>
        <a:lstStyle/>
        <a:p>
          <a:endParaRPr lang="en-US"/>
        </a:p>
      </dgm:t>
    </dgm:pt>
    <dgm:pt modelId="{B9D3E002-91C3-434F-B8DF-5701176F2D5C}" type="sibTrans" cxnId="{FFC8F9B7-0EB8-1845-A5C9-16892A76C4E0}">
      <dgm:prSet/>
      <dgm:spPr/>
      <dgm:t>
        <a:bodyPr/>
        <a:lstStyle/>
        <a:p>
          <a:endParaRPr lang="en-US"/>
        </a:p>
      </dgm:t>
    </dgm:pt>
    <dgm:pt modelId="{0847F5EA-7C3C-FF4E-BECE-1D02EBE3935D}">
      <dgm:prSet/>
      <dgm:spPr/>
      <dgm:t>
        <a:bodyPr/>
        <a:lstStyle/>
        <a:p>
          <a:pPr rtl="0"/>
          <a:r>
            <a:rPr lang="en-US" dirty="0" smtClean="0">
              <a:latin typeface="+mj-lt"/>
            </a:rPr>
            <a:t>Investing</a:t>
          </a:r>
          <a:endParaRPr lang="en-US" dirty="0">
            <a:latin typeface="+mj-lt"/>
          </a:endParaRPr>
        </a:p>
      </dgm:t>
    </dgm:pt>
    <dgm:pt modelId="{CB7631E0-4666-2044-95D3-076BB0C6AE4A}" type="parTrans" cxnId="{C2FC25EB-DBA1-D849-8541-3599A9FC943B}">
      <dgm:prSet/>
      <dgm:spPr/>
      <dgm:t>
        <a:bodyPr/>
        <a:lstStyle/>
        <a:p>
          <a:endParaRPr lang="en-US"/>
        </a:p>
      </dgm:t>
    </dgm:pt>
    <dgm:pt modelId="{F9063B33-E515-4647-86DF-74ADBC716358}" type="sibTrans" cxnId="{C2FC25EB-DBA1-D849-8541-3599A9FC943B}">
      <dgm:prSet/>
      <dgm:spPr/>
      <dgm:t>
        <a:bodyPr/>
        <a:lstStyle/>
        <a:p>
          <a:endParaRPr lang="en-US"/>
        </a:p>
      </dgm:t>
    </dgm:pt>
    <dgm:pt modelId="{7F3CE85E-3CFA-4D8C-9096-67223A1B1F72}">
      <dgm:prSet/>
      <dgm:spPr/>
      <dgm:t>
        <a:bodyPr/>
        <a:lstStyle/>
        <a:p>
          <a:pPr rtl="0"/>
          <a:r>
            <a:rPr lang="en-US" dirty="0" smtClean="0">
              <a:latin typeface="+mj-lt"/>
            </a:rPr>
            <a:t>The </a:t>
          </a:r>
          <a:r>
            <a:rPr lang="en-US" dirty="0" smtClean="0">
              <a:latin typeface="+mj-lt"/>
            </a:rPr>
            <a:t>TSP Funds</a:t>
          </a:r>
          <a:endParaRPr lang="en-US" dirty="0">
            <a:latin typeface="+mj-lt"/>
          </a:endParaRPr>
        </a:p>
      </dgm:t>
    </dgm:pt>
    <dgm:pt modelId="{1DF25101-F190-45FC-9B1E-504B5BDA26D4}" type="parTrans" cxnId="{44271B5D-E35A-4C93-B81D-4D1AC8623012}">
      <dgm:prSet/>
      <dgm:spPr/>
      <dgm:t>
        <a:bodyPr/>
        <a:lstStyle/>
        <a:p>
          <a:endParaRPr lang="en-US"/>
        </a:p>
      </dgm:t>
    </dgm:pt>
    <dgm:pt modelId="{DABA4F6C-9470-4CB8-B2CF-BF4B3B9B0F90}" type="sibTrans" cxnId="{44271B5D-E35A-4C93-B81D-4D1AC8623012}">
      <dgm:prSet/>
      <dgm:spPr/>
      <dgm:t>
        <a:bodyPr/>
        <a:lstStyle/>
        <a:p>
          <a:endParaRPr lang="en-US"/>
        </a:p>
      </dgm:t>
    </dgm:pt>
    <dgm:pt modelId="{9BF077C8-5C28-405C-9EB4-24B593FE544E}">
      <dgm:prSet/>
      <dgm:spPr/>
      <dgm:t>
        <a:bodyPr/>
        <a:lstStyle/>
        <a:p>
          <a:pPr rtl="0"/>
          <a:endParaRPr lang="en-US" dirty="0">
            <a:latin typeface="+mj-lt"/>
          </a:endParaRPr>
        </a:p>
      </dgm:t>
    </dgm:pt>
    <dgm:pt modelId="{2B96FB52-E3DD-4D27-8038-2D456136C6F1}" type="parTrans" cxnId="{9099C44C-719E-4944-8093-02711CAC83EA}">
      <dgm:prSet/>
      <dgm:spPr/>
      <dgm:t>
        <a:bodyPr/>
        <a:lstStyle/>
        <a:p>
          <a:endParaRPr lang="en-US"/>
        </a:p>
      </dgm:t>
    </dgm:pt>
    <dgm:pt modelId="{B41C1621-52C1-4C4D-B12D-F5B71541BAF6}" type="sibTrans" cxnId="{9099C44C-719E-4944-8093-02711CAC83EA}">
      <dgm:prSet/>
      <dgm:spPr/>
      <dgm:t>
        <a:bodyPr/>
        <a:lstStyle/>
        <a:p>
          <a:endParaRPr lang="en-US"/>
        </a:p>
      </dgm:t>
    </dgm:pt>
    <dgm:pt modelId="{172AE1BF-5617-F043-8005-FFB7BAEEBA4F}" type="pres">
      <dgm:prSet presAssocID="{06598734-D118-7046-B024-8F3D8FD2A949}" presName="outerComposite" presStyleCnt="0">
        <dgm:presLayoutVars>
          <dgm:chMax val="5"/>
          <dgm:dir/>
          <dgm:resizeHandles val="exact"/>
        </dgm:presLayoutVars>
      </dgm:prSet>
      <dgm:spPr/>
      <dgm:t>
        <a:bodyPr/>
        <a:lstStyle/>
        <a:p>
          <a:endParaRPr lang="en-US"/>
        </a:p>
      </dgm:t>
    </dgm:pt>
    <dgm:pt modelId="{E9106239-72CF-A14B-8616-7499CB9F27C5}" type="pres">
      <dgm:prSet presAssocID="{06598734-D118-7046-B024-8F3D8FD2A949}" presName="dummyMaxCanvas" presStyleCnt="0">
        <dgm:presLayoutVars/>
      </dgm:prSet>
      <dgm:spPr/>
    </dgm:pt>
    <dgm:pt modelId="{7DF14BE4-5D6F-4698-A793-1E3891B30C16}" type="pres">
      <dgm:prSet presAssocID="{06598734-D118-7046-B024-8F3D8FD2A949}" presName="FiveNodes_1" presStyleLbl="node1" presStyleIdx="0" presStyleCnt="5">
        <dgm:presLayoutVars>
          <dgm:bulletEnabled val="1"/>
        </dgm:presLayoutVars>
      </dgm:prSet>
      <dgm:spPr/>
      <dgm:t>
        <a:bodyPr/>
        <a:lstStyle/>
        <a:p>
          <a:endParaRPr lang="en-US"/>
        </a:p>
      </dgm:t>
    </dgm:pt>
    <dgm:pt modelId="{91DB8BBE-048D-4A06-871E-7F8A62FC57D7}" type="pres">
      <dgm:prSet presAssocID="{06598734-D118-7046-B024-8F3D8FD2A949}" presName="FiveNodes_2" presStyleLbl="node1" presStyleIdx="1" presStyleCnt="5">
        <dgm:presLayoutVars>
          <dgm:bulletEnabled val="1"/>
        </dgm:presLayoutVars>
      </dgm:prSet>
      <dgm:spPr/>
      <dgm:t>
        <a:bodyPr/>
        <a:lstStyle/>
        <a:p>
          <a:endParaRPr lang="en-US"/>
        </a:p>
      </dgm:t>
    </dgm:pt>
    <dgm:pt modelId="{4A5B062B-8B8C-449A-A6F4-CA59271F41E4}" type="pres">
      <dgm:prSet presAssocID="{06598734-D118-7046-B024-8F3D8FD2A949}" presName="FiveNodes_3" presStyleLbl="node1" presStyleIdx="2" presStyleCnt="5">
        <dgm:presLayoutVars>
          <dgm:bulletEnabled val="1"/>
        </dgm:presLayoutVars>
      </dgm:prSet>
      <dgm:spPr/>
      <dgm:t>
        <a:bodyPr/>
        <a:lstStyle/>
        <a:p>
          <a:endParaRPr lang="en-US"/>
        </a:p>
      </dgm:t>
    </dgm:pt>
    <dgm:pt modelId="{71E34207-D18C-4A1F-B88C-165F11DD363B}" type="pres">
      <dgm:prSet presAssocID="{06598734-D118-7046-B024-8F3D8FD2A949}" presName="FiveNodes_4" presStyleLbl="node1" presStyleIdx="3" presStyleCnt="5">
        <dgm:presLayoutVars>
          <dgm:bulletEnabled val="1"/>
        </dgm:presLayoutVars>
      </dgm:prSet>
      <dgm:spPr/>
      <dgm:t>
        <a:bodyPr/>
        <a:lstStyle/>
        <a:p>
          <a:endParaRPr lang="en-US"/>
        </a:p>
      </dgm:t>
    </dgm:pt>
    <dgm:pt modelId="{E9907203-1B5E-4FFA-8533-F10BAD0AE183}" type="pres">
      <dgm:prSet presAssocID="{06598734-D118-7046-B024-8F3D8FD2A949}" presName="FiveNodes_5" presStyleLbl="node1" presStyleIdx="4" presStyleCnt="5">
        <dgm:presLayoutVars>
          <dgm:bulletEnabled val="1"/>
        </dgm:presLayoutVars>
      </dgm:prSet>
      <dgm:spPr/>
      <dgm:t>
        <a:bodyPr/>
        <a:lstStyle/>
        <a:p>
          <a:endParaRPr lang="en-US"/>
        </a:p>
      </dgm:t>
    </dgm:pt>
    <dgm:pt modelId="{8AE9443D-B709-404C-AB0B-DDE1B0F057B9}" type="pres">
      <dgm:prSet presAssocID="{06598734-D118-7046-B024-8F3D8FD2A949}" presName="FiveConn_1-2" presStyleLbl="fgAccFollowNode1" presStyleIdx="0" presStyleCnt="4">
        <dgm:presLayoutVars>
          <dgm:bulletEnabled val="1"/>
        </dgm:presLayoutVars>
      </dgm:prSet>
      <dgm:spPr/>
      <dgm:t>
        <a:bodyPr/>
        <a:lstStyle/>
        <a:p>
          <a:endParaRPr lang="en-US"/>
        </a:p>
      </dgm:t>
    </dgm:pt>
    <dgm:pt modelId="{607F990C-B465-4793-8022-A8480555F6C1}" type="pres">
      <dgm:prSet presAssocID="{06598734-D118-7046-B024-8F3D8FD2A949}" presName="FiveConn_2-3" presStyleLbl="fgAccFollowNode1" presStyleIdx="1" presStyleCnt="4">
        <dgm:presLayoutVars>
          <dgm:bulletEnabled val="1"/>
        </dgm:presLayoutVars>
      </dgm:prSet>
      <dgm:spPr/>
      <dgm:t>
        <a:bodyPr/>
        <a:lstStyle/>
        <a:p>
          <a:endParaRPr lang="en-US"/>
        </a:p>
      </dgm:t>
    </dgm:pt>
    <dgm:pt modelId="{E0F55C05-A41A-4F1A-AA8E-8AD8DF1FE307}" type="pres">
      <dgm:prSet presAssocID="{06598734-D118-7046-B024-8F3D8FD2A949}" presName="FiveConn_3-4" presStyleLbl="fgAccFollowNode1" presStyleIdx="2" presStyleCnt="4">
        <dgm:presLayoutVars>
          <dgm:bulletEnabled val="1"/>
        </dgm:presLayoutVars>
      </dgm:prSet>
      <dgm:spPr/>
      <dgm:t>
        <a:bodyPr/>
        <a:lstStyle/>
        <a:p>
          <a:endParaRPr lang="en-US"/>
        </a:p>
      </dgm:t>
    </dgm:pt>
    <dgm:pt modelId="{4E8473A0-69EC-47CB-81F9-320BC50F39E9}" type="pres">
      <dgm:prSet presAssocID="{06598734-D118-7046-B024-8F3D8FD2A949}" presName="FiveConn_4-5" presStyleLbl="fgAccFollowNode1" presStyleIdx="3" presStyleCnt="4">
        <dgm:presLayoutVars>
          <dgm:bulletEnabled val="1"/>
        </dgm:presLayoutVars>
      </dgm:prSet>
      <dgm:spPr/>
      <dgm:t>
        <a:bodyPr/>
        <a:lstStyle/>
        <a:p>
          <a:endParaRPr lang="en-US"/>
        </a:p>
      </dgm:t>
    </dgm:pt>
    <dgm:pt modelId="{A6CEFECF-E4DF-48B3-A3AE-BCFABC01FD6D}" type="pres">
      <dgm:prSet presAssocID="{06598734-D118-7046-B024-8F3D8FD2A949}" presName="FiveNodes_1_text" presStyleLbl="node1" presStyleIdx="4" presStyleCnt="5">
        <dgm:presLayoutVars>
          <dgm:bulletEnabled val="1"/>
        </dgm:presLayoutVars>
      </dgm:prSet>
      <dgm:spPr/>
      <dgm:t>
        <a:bodyPr/>
        <a:lstStyle/>
        <a:p>
          <a:endParaRPr lang="en-US"/>
        </a:p>
      </dgm:t>
    </dgm:pt>
    <dgm:pt modelId="{916DFDC7-16B2-4204-B81F-85BA6A204EE5}" type="pres">
      <dgm:prSet presAssocID="{06598734-D118-7046-B024-8F3D8FD2A949}" presName="FiveNodes_2_text" presStyleLbl="node1" presStyleIdx="4" presStyleCnt="5">
        <dgm:presLayoutVars>
          <dgm:bulletEnabled val="1"/>
        </dgm:presLayoutVars>
      </dgm:prSet>
      <dgm:spPr/>
      <dgm:t>
        <a:bodyPr/>
        <a:lstStyle/>
        <a:p>
          <a:endParaRPr lang="en-US"/>
        </a:p>
      </dgm:t>
    </dgm:pt>
    <dgm:pt modelId="{6814B23E-C1E0-4E45-A96C-7E600D7F1DEA}" type="pres">
      <dgm:prSet presAssocID="{06598734-D118-7046-B024-8F3D8FD2A949}" presName="FiveNodes_3_text" presStyleLbl="node1" presStyleIdx="4" presStyleCnt="5">
        <dgm:presLayoutVars>
          <dgm:bulletEnabled val="1"/>
        </dgm:presLayoutVars>
      </dgm:prSet>
      <dgm:spPr/>
      <dgm:t>
        <a:bodyPr/>
        <a:lstStyle/>
        <a:p>
          <a:endParaRPr lang="en-US"/>
        </a:p>
      </dgm:t>
    </dgm:pt>
    <dgm:pt modelId="{181F3C69-D77C-435A-9998-AD991D7899E4}" type="pres">
      <dgm:prSet presAssocID="{06598734-D118-7046-B024-8F3D8FD2A949}" presName="FiveNodes_4_text" presStyleLbl="node1" presStyleIdx="4" presStyleCnt="5">
        <dgm:presLayoutVars>
          <dgm:bulletEnabled val="1"/>
        </dgm:presLayoutVars>
      </dgm:prSet>
      <dgm:spPr/>
      <dgm:t>
        <a:bodyPr/>
        <a:lstStyle/>
        <a:p>
          <a:endParaRPr lang="en-US"/>
        </a:p>
      </dgm:t>
    </dgm:pt>
    <dgm:pt modelId="{8693EFFB-596E-4230-AAFD-A6886BCC78CA}" type="pres">
      <dgm:prSet presAssocID="{06598734-D118-7046-B024-8F3D8FD2A949}" presName="FiveNodes_5_text" presStyleLbl="node1" presStyleIdx="4" presStyleCnt="5">
        <dgm:presLayoutVars>
          <dgm:bulletEnabled val="1"/>
        </dgm:presLayoutVars>
      </dgm:prSet>
      <dgm:spPr/>
      <dgm:t>
        <a:bodyPr/>
        <a:lstStyle/>
        <a:p>
          <a:endParaRPr lang="en-US"/>
        </a:p>
      </dgm:t>
    </dgm:pt>
  </dgm:ptLst>
  <dgm:cxnLst>
    <dgm:cxn modelId="{318709D6-570A-46CE-ACAE-8004DDE99EEB}" type="presOf" srcId="{0847F5EA-7C3C-FF4E-BECE-1D02EBE3935D}" destId="{71E34207-D18C-4A1F-B88C-165F11DD363B}" srcOrd="0" destOrd="0" presId="urn:microsoft.com/office/officeart/2005/8/layout/vProcess5"/>
    <dgm:cxn modelId="{9099C44C-719E-4944-8093-02711CAC83EA}" srcId="{06598734-D118-7046-B024-8F3D8FD2A949}" destId="{9BF077C8-5C28-405C-9EB4-24B593FE544E}" srcOrd="5" destOrd="0" parTransId="{2B96FB52-E3DD-4D27-8038-2D456136C6F1}" sibTransId="{B41C1621-52C1-4C4D-B12D-F5B71541BAF6}"/>
    <dgm:cxn modelId="{C2FC25EB-DBA1-D849-8541-3599A9FC943B}" srcId="{06598734-D118-7046-B024-8F3D8FD2A949}" destId="{0847F5EA-7C3C-FF4E-BECE-1D02EBE3935D}" srcOrd="3" destOrd="0" parTransId="{CB7631E0-4666-2044-95D3-076BB0C6AE4A}" sibTransId="{F9063B33-E515-4647-86DF-74ADBC716358}"/>
    <dgm:cxn modelId="{6DD86F16-0FB6-45C2-8C48-F1818F027993}" type="presOf" srcId="{CA559CD1-85A7-BA41-B445-4E3A71535693}" destId="{6814B23E-C1E0-4E45-A96C-7E600D7F1DEA}" srcOrd="1" destOrd="0" presId="urn:microsoft.com/office/officeart/2005/8/layout/vProcess5"/>
    <dgm:cxn modelId="{10791628-4C99-4C8E-83BE-26F649CD5764}" type="presOf" srcId="{06598734-D118-7046-B024-8F3D8FD2A949}" destId="{172AE1BF-5617-F043-8005-FFB7BAEEBA4F}" srcOrd="0" destOrd="0" presId="urn:microsoft.com/office/officeart/2005/8/layout/vProcess5"/>
    <dgm:cxn modelId="{5E0D041D-6F10-4034-B743-E31A3D79E0BA}" type="presOf" srcId="{B9D3E002-91C3-434F-B8DF-5701176F2D5C}" destId="{E0F55C05-A41A-4F1A-AA8E-8AD8DF1FE307}" srcOrd="0" destOrd="0" presId="urn:microsoft.com/office/officeart/2005/8/layout/vProcess5"/>
    <dgm:cxn modelId="{220B51E3-F543-4CFA-AD6E-CA64FE33B6D1}" type="presOf" srcId="{7F3CE85E-3CFA-4D8C-9096-67223A1B1F72}" destId="{8693EFFB-596E-4230-AAFD-A6886BCC78CA}" srcOrd="1" destOrd="0" presId="urn:microsoft.com/office/officeart/2005/8/layout/vProcess5"/>
    <dgm:cxn modelId="{B1F3CCDF-711B-464E-B2AD-8D8CD2DABABD}" srcId="{06598734-D118-7046-B024-8F3D8FD2A949}" destId="{6F80B353-DE35-C440-B518-6D15CB610A9F}" srcOrd="1" destOrd="0" parTransId="{7B9C36F5-EF3C-C54B-9284-BFF9DD0245DD}" sibTransId="{BD81FFB5-FFF1-604D-9ACB-3C4FDE068F91}"/>
    <dgm:cxn modelId="{06701860-DAFF-41CE-BD0C-75233C38CF23}" type="presOf" srcId="{F4170EAE-A314-4C46-A280-BDE759164D87}" destId="{A6CEFECF-E4DF-48B3-A3AE-BCFABC01FD6D}" srcOrd="1" destOrd="0" presId="urn:microsoft.com/office/officeart/2005/8/layout/vProcess5"/>
    <dgm:cxn modelId="{CFF0F32A-EB78-458E-B021-7EEC1F4A201E}" type="presOf" srcId="{7F3CE85E-3CFA-4D8C-9096-67223A1B1F72}" destId="{E9907203-1B5E-4FFA-8533-F10BAD0AE183}" srcOrd="0" destOrd="0" presId="urn:microsoft.com/office/officeart/2005/8/layout/vProcess5"/>
    <dgm:cxn modelId="{0FB0EC7E-B0B5-4CA0-A35A-BDEC569A8F3E}" type="presOf" srcId="{F4170EAE-A314-4C46-A280-BDE759164D87}" destId="{7DF14BE4-5D6F-4698-A793-1E3891B30C16}" srcOrd="0" destOrd="0" presId="urn:microsoft.com/office/officeart/2005/8/layout/vProcess5"/>
    <dgm:cxn modelId="{6B97E0A8-C52A-4B44-85BC-931738F25DEA}" type="presOf" srcId="{6F80B353-DE35-C440-B518-6D15CB610A9F}" destId="{91DB8BBE-048D-4A06-871E-7F8A62FC57D7}" srcOrd="0" destOrd="0" presId="urn:microsoft.com/office/officeart/2005/8/layout/vProcess5"/>
    <dgm:cxn modelId="{744002E7-C135-41DD-B97F-6770597E7F22}" type="presOf" srcId="{F9063B33-E515-4647-86DF-74ADBC716358}" destId="{4E8473A0-69EC-47CB-81F9-320BC50F39E9}" srcOrd="0" destOrd="0" presId="urn:microsoft.com/office/officeart/2005/8/layout/vProcess5"/>
    <dgm:cxn modelId="{1F9D6BCF-A0E8-4E5E-99E6-93FA7FE4E761}" type="presOf" srcId="{CA559CD1-85A7-BA41-B445-4E3A71535693}" destId="{4A5B062B-8B8C-449A-A6F4-CA59271F41E4}" srcOrd="0" destOrd="0" presId="urn:microsoft.com/office/officeart/2005/8/layout/vProcess5"/>
    <dgm:cxn modelId="{6A348521-5B07-409C-AF53-DB668C0E7745}" type="presOf" srcId="{0847F5EA-7C3C-FF4E-BECE-1D02EBE3935D}" destId="{181F3C69-D77C-435A-9998-AD991D7899E4}" srcOrd="1" destOrd="0" presId="urn:microsoft.com/office/officeart/2005/8/layout/vProcess5"/>
    <dgm:cxn modelId="{32EEE168-FB87-44EC-BB47-4C2C5E63E975}" type="presOf" srcId="{6F80B353-DE35-C440-B518-6D15CB610A9F}" destId="{916DFDC7-16B2-4204-B81F-85BA6A204EE5}" srcOrd="1" destOrd="0" presId="urn:microsoft.com/office/officeart/2005/8/layout/vProcess5"/>
    <dgm:cxn modelId="{FFC8F9B7-0EB8-1845-A5C9-16892A76C4E0}" srcId="{06598734-D118-7046-B024-8F3D8FD2A949}" destId="{CA559CD1-85A7-BA41-B445-4E3A71535693}" srcOrd="2" destOrd="0" parTransId="{158116B2-FAF1-3D4F-B7F2-3567D294E14F}" sibTransId="{B9D3E002-91C3-434F-B8DF-5701176F2D5C}"/>
    <dgm:cxn modelId="{44271B5D-E35A-4C93-B81D-4D1AC8623012}" srcId="{06598734-D118-7046-B024-8F3D8FD2A949}" destId="{7F3CE85E-3CFA-4D8C-9096-67223A1B1F72}" srcOrd="4" destOrd="0" parTransId="{1DF25101-F190-45FC-9B1E-504B5BDA26D4}" sibTransId="{DABA4F6C-9470-4CB8-B2CF-BF4B3B9B0F90}"/>
    <dgm:cxn modelId="{57AC180A-06C8-A54B-A067-E56E11C80515}" srcId="{06598734-D118-7046-B024-8F3D8FD2A949}" destId="{F4170EAE-A314-4C46-A280-BDE759164D87}" srcOrd="0" destOrd="0" parTransId="{95FE3CE0-AD03-A24E-9547-B210D34AB49B}" sibTransId="{E9D3F4EC-9CC8-7F47-90DC-22265FBAE673}"/>
    <dgm:cxn modelId="{224BE426-31E1-4F2C-AF8A-EF7F505207B9}" type="presOf" srcId="{BD81FFB5-FFF1-604D-9ACB-3C4FDE068F91}" destId="{607F990C-B465-4793-8022-A8480555F6C1}" srcOrd="0" destOrd="0" presId="urn:microsoft.com/office/officeart/2005/8/layout/vProcess5"/>
    <dgm:cxn modelId="{9EDADDBB-41DB-48F4-B952-8B6F5413B101}" type="presOf" srcId="{E9D3F4EC-9CC8-7F47-90DC-22265FBAE673}" destId="{8AE9443D-B709-404C-AB0B-DDE1B0F057B9}" srcOrd="0" destOrd="0" presId="urn:microsoft.com/office/officeart/2005/8/layout/vProcess5"/>
    <dgm:cxn modelId="{9A88BB8A-A198-4717-BAFF-185CE2F98D0B}" type="presParOf" srcId="{172AE1BF-5617-F043-8005-FFB7BAEEBA4F}" destId="{E9106239-72CF-A14B-8616-7499CB9F27C5}" srcOrd="0" destOrd="0" presId="urn:microsoft.com/office/officeart/2005/8/layout/vProcess5"/>
    <dgm:cxn modelId="{DC1E329C-4804-49B0-9DAD-B129F9AE2128}" type="presParOf" srcId="{172AE1BF-5617-F043-8005-FFB7BAEEBA4F}" destId="{7DF14BE4-5D6F-4698-A793-1E3891B30C16}" srcOrd="1" destOrd="0" presId="urn:microsoft.com/office/officeart/2005/8/layout/vProcess5"/>
    <dgm:cxn modelId="{7D1FEE65-E5BA-484F-A81F-4B24DAA16C59}" type="presParOf" srcId="{172AE1BF-5617-F043-8005-FFB7BAEEBA4F}" destId="{91DB8BBE-048D-4A06-871E-7F8A62FC57D7}" srcOrd="2" destOrd="0" presId="urn:microsoft.com/office/officeart/2005/8/layout/vProcess5"/>
    <dgm:cxn modelId="{705B63BA-D623-416D-BA7F-AEE197FC6D7C}" type="presParOf" srcId="{172AE1BF-5617-F043-8005-FFB7BAEEBA4F}" destId="{4A5B062B-8B8C-449A-A6F4-CA59271F41E4}" srcOrd="3" destOrd="0" presId="urn:microsoft.com/office/officeart/2005/8/layout/vProcess5"/>
    <dgm:cxn modelId="{5B8E5FD0-87B7-4E07-9475-D33F2319B20E}" type="presParOf" srcId="{172AE1BF-5617-F043-8005-FFB7BAEEBA4F}" destId="{71E34207-D18C-4A1F-B88C-165F11DD363B}" srcOrd="4" destOrd="0" presId="urn:microsoft.com/office/officeart/2005/8/layout/vProcess5"/>
    <dgm:cxn modelId="{84C29A6F-DF88-4B0A-8A7A-E74A3572328A}" type="presParOf" srcId="{172AE1BF-5617-F043-8005-FFB7BAEEBA4F}" destId="{E9907203-1B5E-4FFA-8533-F10BAD0AE183}" srcOrd="5" destOrd="0" presId="urn:microsoft.com/office/officeart/2005/8/layout/vProcess5"/>
    <dgm:cxn modelId="{96C4D7DF-FC7A-411D-A08A-9AA3CAB42ADB}" type="presParOf" srcId="{172AE1BF-5617-F043-8005-FFB7BAEEBA4F}" destId="{8AE9443D-B709-404C-AB0B-DDE1B0F057B9}" srcOrd="6" destOrd="0" presId="urn:microsoft.com/office/officeart/2005/8/layout/vProcess5"/>
    <dgm:cxn modelId="{577E6D5F-D118-4EE9-862E-697B26198CD6}" type="presParOf" srcId="{172AE1BF-5617-F043-8005-FFB7BAEEBA4F}" destId="{607F990C-B465-4793-8022-A8480555F6C1}" srcOrd="7" destOrd="0" presId="urn:microsoft.com/office/officeart/2005/8/layout/vProcess5"/>
    <dgm:cxn modelId="{4D58F25D-16EE-4951-B9DC-12348A934755}" type="presParOf" srcId="{172AE1BF-5617-F043-8005-FFB7BAEEBA4F}" destId="{E0F55C05-A41A-4F1A-AA8E-8AD8DF1FE307}" srcOrd="8" destOrd="0" presId="urn:microsoft.com/office/officeart/2005/8/layout/vProcess5"/>
    <dgm:cxn modelId="{2B188457-BCAB-49CB-9F63-BFD4E18131C7}" type="presParOf" srcId="{172AE1BF-5617-F043-8005-FFB7BAEEBA4F}" destId="{4E8473A0-69EC-47CB-81F9-320BC50F39E9}" srcOrd="9" destOrd="0" presId="urn:microsoft.com/office/officeart/2005/8/layout/vProcess5"/>
    <dgm:cxn modelId="{3D282F08-43B6-4C5A-9B66-F8E4F16164AB}" type="presParOf" srcId="{172AE1BF-5617-F043-8005-FFB7BAEEBA4F}" destId="{A6CEFECF-E4DF-48B3-A3AE-BCFABC01FD6D}" srcOrd="10" destOrd="0" presId="urn:microsoft.com/office/officeart/2005/8/layout/vProcess5"/>
    <dgm:cxn modelId="{0CBB3720-E1C1-4DCA-B87F-5DD75ECFE2B9}" type="presParOf" srcId="{172AE1BF-5617-F043-8005-FFB7BAEEBA4F}" destId="{916DFDC7-16B2-4204-B81F-85BA6A204EE5}" srcOrd="11" destOrd="0" presId="urn:microsoft.com/office/officeart/2005/8/layout/vProcess5"/>
    <dgm:cxn modelId="{49664EDA-69C8-45FE-A219-F833C1244D93}" type="presParOf" srcId="{172AE1BF-5617-F043-8005-FFB7BAEEBA4F}" destId="{6814B23E-C1E0-4E45-A96C-7E600D7F1DEA}" srcOrd="12" destOrd="0" presId="urn:microsoft.com/office/officeart/2005/8/layout/vProcess5"/>
    <dgm:cxn modelId="{8880136A-623D-4B3F-868D-A6AC0F77D372}" type="presParOf" srcId="{172AE1BF-5617-F043-8005-FFB7BAEEBA4F}" destId="{181F3C69-D77C-435A-9998-AD991D7899E4}" srcOrd="13" destOrd="0" presId="urn:microsoft.com/office/officeart/2005/8/layout/vProcess5"/>
    <dgm:cxn modelId="{17664E4E-C79A-413B-8B73-3F6DCE0E465B}" type="presParOf" srcId="{172AE1BF-5617-F043-8005-FFB7BAEEBA4F}" destId="{8693EFFB-596E-4230-AAFD-A6886BCC78CA}"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2C384D-EFDB-4990-9C75-D5176B2317C8}" type="doc">
      <dgm:prSet loTypeId="urn:microsoft.com/office/officeart/2005/8/layout/vProcess5" loCatId="process" qsTypeId="urn:microsoft.com/office/officeart/2005/8/quickstyle/simple4" qsCatId="simple" csTypeId="urn:microsoft.com/office/officeart/2005/8/colors/colorful1#2" csCatId="colorful" phldr="1"/>
      <dgm:spPr/>
      <dgm:t>
        <a:bodyPr/>
        <a:lstStyle/>
        <a:p>
          <a:endParaRPr lang="en-US"/>
        </a:p>
      </dgm:t>
    </dgm:pt>
    <dgm:pt modelId="{306A163B-90A6-48E4-8E00-92AE8CC08B6B}">
      <dgm:prSet phldrT="[Text]"/>
      <dgm:spPr>
        <a:solidFill>
          <a:schemeClr val="accent1">
            <a:lumMod val="50000"/>
          </a:schemeClr>
        </a:solidFill>
      </dgm:spPr>
      <dgm:t>
        <a:bodyPr/>
        <a:lstStyle/>
        <a:p>
          <a:r>
            <a:rPr lang="en-US" dirty="0" smtClean="0">
              <a:latin typeface="+mj-lt"/>
            </a:rPr>
            <a:t>Regular Savings Account</a:t>
          </a:r>
          <a:endParaRPr lang="en-US" dirty="0">
            <a:latin typeface="+mj-lt"/>
          </a:endParaRPr>
        </a:p>
      </dgm:t>
    </dgm:pt>
    <dgm:pt modelId="{85B68045-C757-41CF-94AE-99D13DC9DB93}" type="parTrans" cxnId="{EA20FCBB-1160-4C5A-8091-9BBA027EEEF0}">
      <dgm:prSet/>
      <dgm:spPr/>
      <dgm:t>
        <a:bodyPr/>
        <a:lstStyle/>
        <a:p>
          <a:endParaRPr lang="en-US"/>
        </a:p>
      </dgm:t>
    </dgm:pt>
    <dgm:pt modelId="{FD4CA529-A551-4367-A516-422719767526}" type="sibTrans" cxnId="{EA20FCBB-1160-4C5A-8091-9BBA027EEEF0}">
      <dgm:prSet/>
      <dgm:spPr/>
      <dgm:t>
        <a:bodyPr/>
        <a:lstStyle/>
        <a:p>
          <a:endParaRPr lang="en-US"/>
        </a:p>
      </dgm:t>
    </dgm:pt>
    <dgm:pt modelId="{255BE986-CE04-40FD-82B9-97A70BAD688D}">
      <dgm:prSet phldrT="[Text]"/>
      <dgm:spPr>
        <a:solidFill>
          <a:srgbClr val="738450"/>
        </a:solidFill>
      </dgm:spPr>
      <dgm:t>
        <a:bodyPr/>
        <a:lstStyle/>
        <a:p>
          <a:r>
            <a:rPr lang="en-US" dirty="0" smtClean="0">
              <a:latin typeface="+mj-lt"/>
            </a:rPr>
            <a:t>Money Market Accounts</a:t>
          </a:r>
          <a:endParaRPr lang="en-US" dirty="0">
            <a:latin typeface="+mj-lt"/>
          </a:endParaRPr>
        </a:p>
      </dgm:t>
    </dgm:pt>
    <dgm:pt modelId="{28B038FA-D9C2-4BA7-8806-3524D13C81FD}" type="parTrans" cxnId="{54B89A82-45B8-4E68-BB9D-CB460F7B75B6}">
      <dgm:prSet/>
      <dgm:spPr/>
      <dgm:t>
        <a:bodyPr/>
        <a:lstStyle/>
        <a:p>
          <a:endParaRPr lang="en-US"/>
        </a:p>
      </dgm:t>
    </dgm:pt>
    <dgm:pt modelId="{95908FA4-460D-436E-9412-76DFE7863996}" type="sibTrans" cxnId="{54B89A82-45B8-4E68-BB9D-CB460F7B75B6}">
      <dgm:prSet/>
      <dgm:spPr/>
      <dgm:t>
        <a:bodyPr/>
        <a:lstStyle/>
        <a:p>
          <a:endParaRPr lang="en-US"/>
        </a:p>
      </dgm:t>
    </dgm:pt>
    <dgm:pt modelId="{CBBE95CE-059D-40B8-A700-EDB2A0AC3E72}">
      <dgm:prSet phldrT="[Text]"/>
      <dgm:spPr/>
      <dgm:t>
        <a:bodyPr/>
        <a:lstStyle/>
        <a:p>
          <a:r>
            <a:rPr lang="en-US" dirty="0" smtClean="0">
              <a:latin typeface="+mj-lt"/>
            </a:rPr>
            <a:t>U.S. Savings Bonds (EE and I)</a:t>
          </a:r>
          <a:endParaRPr lang="en-US" dirty="0">
            <a:latin typeface="+mj-lt"/>
          </a:endParaRPr>
        </a:p>
      </dgm:t>
    </dgm:pt>
    <dgm:pt modelId="{0125F5F3-211A-4C28-B800-6766C9EDD43D}" type="parTrans" cxnId="{EF390904-CC2A-4443-B73A-ADE12B636841}">
      <dgm:prSet/>
      <dgm:spPr/>
      <dgm:t>
        <a:bodyPr/>
        <a:lstStyle/>
        <a:p>
          <a:endParaRPr lang="en-US"/>
        </a:p>
      </dgm:t>
    </dgm:pt>
    <dgm:pt modelId="{5278087B-0D8B-44EF-AF3D-3FAF77865AB9}" type="sibTrans" cxnId="{EF390904-CC2A-4443-B73A-ADE12B636841}">
      <dgm:prSet/>
      <dgm:spPr/>
      <dgm:t>
        <a:bodyPr/>
        <a:lstStyle/>
        <a:p>
          <a:endParaRPr lang="en-US"/>
        </a:p>
      </dgm:t>
    </dgm:pt>
    <dgm:pt modelId="{B31BF083-7073-4F2A-9356-A36C92C56C16}">
      <dgm:prSet phldrT="[Text]"/>
      <dgm:spPr/>
      <dgm:t>
        <a:bodyPr/>
        <a:lstStyle/>
        <a:p>
          <a:r>
            <a:rPr lang="en-US" dirty="0" smtClean="0">
              <a:latin typeface="+mj-lt"/>
            </a:rPr>
            <a:t>Certificates of Deposit </a:t>
          </a:r>
          <a:endParaRPr lang="en-US" dirty="0">
            <a:latin typeface="+mj-lt"/>
          </a:endParaRPr>
        </a:p>
      </dgm:t>
    </dgm:pt>
    <dgm:pt modelId="{01D90C16-51C6-4B41-B70C-11EC910D727B}" type="parTrans" cxnId="{762EAD57-7912-4F1D-A2A5-19755E251839}">
      <dgm:prSet/>
      <dgm:spPr/>
      <dgm:t>
        <a:bodyPr/>
        <a:lstStyle/>
        <a:p>
          <a:endParaRPr lang="en-US"/>
        </a:p>
      </dgm:t>
    </dgm:pt>
    <dgm:pt modelId="{26FC6376-88E5-4678-95C9-B5E3F88E5E5C}" type="sibTrans" cxnId="{762EAD57-7912-4F1D-A2A5-19755E251839}">
      <dgm:prSet/>
      <dgm:spPr/>
      <dgm:t>
        <a:bodyPr/>
        <a:lstStyle/>
        <a:p>
          <a:endParaRPr lang="en-US"/>
        </a:p>
      </dgm:t>
    </dgm:pt>
    <dgm:pt modelId="{17D9AE00-4133-409C-A0A5-3F84C342D06D}" type="pres">
      <dgm:prSet presAssocID="{552C384D-EFDB-4990-9C75-D5176B2317C8}" presName="outerComposite" presStyleCnt="0">
        <dgm:presLayoutVars>
          <dgm:chMax val="5"/>
          <dgm:dir/>
          <dgm:resizeHandles val="exact"/>
        </dgm:presLayoutVars>
      </dgm:prSet>
      <dgm:spPr/>
      <dgm:t>
        <a:bodyPr/>
        <a:lstStyle/>
        <a:p>
          <a:endParaRPr lang="en-US"/>
        </a:p>
      </dgm:t>
    </dgm:pt>
    <dgm:pt modelId="{E0C5FC16-1C73-4507-94DE-25996F2F6255}" type="pres">
      <dgm:prSet presAssocID="{552C384D-EFDB-4990-9C75-D5176B2317C8}" presName="dummyMaxCanvas" presStyleCnt="0">
        <dgm:presLayoutVars/>
      </dgm:prSet>
      <dgm:spPr/>
    </dgm:pt>
    <dgm:pt modelId="{68837354-F7D6-4CD1-A023-9B69DB5AF956}" type="pres">
      <dgm:prSet presAssocID="{552C384D-EFDB-4990-9C75-D5176B2317C8}" presName="FourNodes_1" presStyleLbl="node1" presStyleIdx="0" presStyleCnt="4">
        <dgm:presLayoutVars>
          <dgm:bulletEnabled val="1"/>
        </dgm:presLayoutVars>
      </dgm:prSet>
      <dgm:spPr/>
      <dgm:t>
        <a:bodyPr/>
        <a:lstStyle/>
        <a:p>
          <a:endParaRPr lang="en-US"/>
        </a:p>
      </dgm:t>
    </dgm:pt>
    <dgm:pt modelId="{0F104A83-A003-49C4-ADD6-63735AF7791E}" type="pres">
      <dgm:prSet presAssocID="{552C384D-EFDB-4990-9C75-D5176B2317C8}" presName="FourNodes_2" presStyleLbl="node1" presStyleIdx="1" presStyleCnt="4">
        <dgm:presLayoutVars>
          <dgm:bulletEnabled val="1"/>
        </dgm:presLayoutVars>
      </dgm:prSet>
      <dgm:spPr/>
      <dgm:t>
        <a:bodyPr/>
        <a:lstStyle/>
        <a:p>
          <a:endParaRPr lang="en-US"/>
        </a:p>
      </dgm:t>
    </dgm:pt>
    <dgm:pt modelId="{0309B010-8C81-445E-BD99-4F5F12B3A7F4}" type="pres">
      <dgm:prSet presAssocID="{552C384D-EFDB-4990-9C75-D5176B2317C8}" presName="FourNodes_3" presStyleLbl="node1" presStyleIdx="2" presStyleCnt="4">
        <dgm:presLayoutVars>
          <dgm:bulletEnabled val="1"/>
        </dgm:presLayoutVars>
      </dgm:prSet>
      <dgm:spPr/>
      <dgm:t>
        <a:bodyPr/>
        <a:lstStyle/>
        <a:p>
          <a:endParaRPr lang="en-US"/>
        </a:p>
      </dgm:t>
    </dgm:pt>
    <dgm:pt modelId="{005CC57D-C05D-4A0A-9645-9E0B543905A2}" type="pres">
      <dgm:prSet presAssocID="{552C384D-EFDB-4990-9C75-D5176B2317C8}" presName="FourNodes_4" presStyleLbl="node1" presStyleIdx="3" presStyleCnt="4" custLinFactNeighborX="719" custLinFactNeighborY="-855">
        <dgm:presLayoutVars>
          <dgm:bulletEnabled val="1"/>
        </dgm:presLayoutVars>
      </dgm:prSet>
      <dgm:spPr/>
      <dgm:t>
        <a:bodyPr/>
        <a:lstStyle/>
        <a:p>
          <a:endParaRPr lang="en-US"/>
        </a:p>
      </dgm:t>
    </dgm:pt>
    <dgm:pt modelId="{E8E8825B-82C9-491E-A3AC-46150B01DA41}" type="pres">
      <dgm:prSet presAssocID="{552C384D-EFDB-4990-9C75-D5176B2317C8}" presName="FourConn_1-2" presStyleLbl="fgAccFollowNode1" presStyleIdx="0" presStyleCnt="3">
        <dgm:presLayoutVars>
          <dgm:bulletEnabled val="1"/>
        </dgm:presLayoutVars>
      </dgm:prSet>
      <dgm:spPr/>
      <dgm:t>
        <a:bodyPr/>
        <a:lstStyle/>
        <a:p>
          <a:endParaRPr lang="en-US"/>
        </a:p>
      </dgm:t>
    </dgm:pt>
    <dgm:pt modelId="{2E10AB7D-BCC2-4DF2-8471-3C59E487E7CB}" type="pres">
      <dgm:prSet presAssocID="{552C384D-EFDB-4990-9C75-D5176B2317C8}" presName="FourConn_2-3" presStyleLbl="fgAccFollowNode1" presStyleIdx="1" presStyleCnt="3">
        <dgm:presLayoutVars>
          <dgm:bulletEnabled val="1"/>
        </dgm:presLayoutVars>
      </dgm:prSet>
      <dgm:spPr/>
      <dgm:t>
        <a:bodyPr/>
        <a:lstStyle/>
        <a:p>
          <a:endParaRPr lang="en-US"/>
        </a:p>
      </dgm:t>
    </dgm:pt>
    <dgm:pt modelId="{F7F938C4-1348-4056-9943-99F91E74006B}" type="pres">
      <dgm:prSet presAssocID="{552C384D-EFDB-4990-9C75-D5176B2317C8}" presName="FourConn_3-4" presStyleLbl="fgAccFollowNode1" presStyleIdx="2" presStyleCnt="3" custLinFactNeighborX="7746" custLinFactNeighborY="-5810">
        <dgm:presLayoutVars>
          <dgm:bulletEnabled val="1"/>
        </dgm:presLayoutVars>
      </dgm:prSet>
      <dgm:spPr/>
      <dgm:t>
        <a:bodyPr/>
        <a:lstStyle/>
        <a:p>
          <a:endParaRPr lang="en-US"/>
        </a:p>
      </dgm:t>
    </dgm:pt>
    <dgm:pt modelId="{636691AD-1B1C-4EB8-9E8D-206F921FEFDE}" type="pres">
      <dgm:prSet presAssocID="{552C384D-EFDB-4990-9C75-D5176B2317C8}" presName="FourNodes_1_text" presStyleLbl="node1" presStyleIdx="3" presStyleCnt="4">
        <dgm:presLayoutVars>
          <dgm:bulletEnabled val="1"/>
        </dgm:presLayoutVars>
      </dgm:prSet>
      <dgm:spPr/>
      <dgm:t>
        <a:bodyPr/>
        <a:lstStyle/>
        <a:p>
          <a:endParaRPr lang="en-US"/>
        </a:p>
      </dgm:t>
    </dgm:pt>
    <dgm:pt modelId="{056BE37F-12F0-4FF9-8280-A9291BFC63AC}" type="pres">
      <dgm:prSet presAssocID="{552C384D-EFDB-4990-9C75-D5176B2317C8}" presName="FourNodes_2_text" presStyleLbl="node1" presStyleIdx="3" presStyleCnt="4">
        <dgm:presLayoutVars>
          <dgm:bulletEnabled val="1"/>
        </dgm:presLayoutVars>
      </dgm:prSet>
      <dgm:spPr/>
      <dgm:t>
        <a:bodyPr/>
        <a:lstStyle/>
        <a:p>
          <a:endParaRPr lang="en-US"/>
        </a:p>
      </dgm:t>
    </dgm:pt>
    <dgm:pt modelId="{4E0336BD-FF94-46D7-A230-5B88695C201D}" type="pres">
      <dgm:prSet presAssocID="{552C384D-EFDB-4990-9C75-D5176B2317C8}" presName="FourNodes_3_text" presStyleLbl="node1" presStyleIdx="3" presStyleCnt="4">
        <dgm:presLayoutVars>
          <dgm:bulletEnabled val="1"/>
        </dgm:presLayoutVars>
      </dgm:prSet>
      <dgm:spPr/>
      <dgm:t>
        <a:bodyPr/>
        <a:lstStyle/>
        <a:p>
          <a:endParaRPr lang="en-US"/>
        </a:p>
      </dgm:t>
    </dgm:pt>
    <dgm:pt modelId="{445F0F98-4145-4537-A976-FDE7F461CEF8}" type="pres">
      <dgm:prSet presAssocID="{552C384D-EFDB-4990-9C75-D5176B2317C8}" presName="FourNodes_4_text" presStyleLbl="node1" presStyleIdx="3" presStyleCnt="4">
        <dgm:presLayoutVars>
          <dgm:bulletEnabled val="1"/>
        </dgm:presLayoutVars>
      </dgm:prSet>
      <dgm:spPr/>
      <dgm:t>
        <a:bodyPr/>
        <a:lstStyle/>
        <a:p>
          <a:endParaRPr lang="en-US"/>
        </a:p>
      </dgm:t>
    </dgm:pt>
  </dgm:ptLst>
  <dgm:cxnLst>
    <dgm:cxn modelId="{F5D4B40A-EA07-4CF9-9C79-B667A3A05423}" type="presOf" srcId="{552C384D-EFDB-4990-9C75-D5176B2317C8}" destId="{17D9AE00-4133-409C-A0A5-3F84C342D06D}" srcOrd="0" destOrd="0" presId="urn:microsoft.com/office/officeart/2005/8/layout/vProcess5"/>
    <dgm:cxn modelId="{C501F177-C428-4D6C-9E06-14F5FE7FD8AB}" type="presOf" srcId="{306A163B-90A6-48E4-8E00-92AE8CC08B6B}" destId="{68837354-F7D6-4CD1-A023-9B69DB5AF956}" srcOrd="0" destOrd="0" presId="urn:microsoft.com/office/officeart/2005/8/layout/vProcess5"/>
    <dgm:cxn modelId="{EA20FCBB-1160-4C5A-8091-9BBA027EEEF0}" srcId="{552C384D-EFDB-4990-9C75-D5176B2317C8}" destId="{306A163B-90A6-48E4-8E00-92AE8CC08B6B}" srcOrd="0" destOrd="0" parTransId="{85B68045-C757-41CF-94AE-99D13DC9DB93}" sibTransId="{FD4CA529-A551-4367-A516-422719767526}"/>
    <dgm:cxn modelId="{9FD1B5F9-78FA-4114-BAFA-A52967A8DDDE}" type="presOf" srcId="{FD4CA529-A551-4367-A516-422719767526}" destId="{E8E8825B-82C9-491E-A3AC-46150B01DA41}" srcOrd="0" destOrd="0" presId="urn:microsoft.com/office/officeart/2005/8/layout/vProcess5"/>
    <dgm:cxn modelId="{762EAD57-7912-4F1D-A2A5-19755E251839}" srcId="{552C384D-EFDB-4990-9C75-D5176B2317C8}" destId="{B31BF083-7073-4F2A-9356-A36C92C56C16}" srcOrd="2" destOrd="0" parTransId="{01D90C16-51C6-4B41-B70C-11EC910D727B}" sibTransId="{26FC6376-88E5-4678-95C9-B5E3F88E5E5C}"/>
    <dgm:cxn modelId="{54B89A82-45B8-4E68-BB9D-CB460F7B75B6}" srcId="{552C384D-EFDB-4990-9C75-D5176B2317C8}" destId="{255BE986-CE04-40FD-82B9-97A70BAD688D}" srcOrd="1" destOrd="0" parTransId="{28B038FA-D9C2-4BA7-8806-3524D13C81FD}" sibTransId="{95908FA4-460D-436E-9412-76DFE7863996}"/>
    <dgm:cxn modelId="{F356BE67-75E9-4440-A6FB-EEFAE020A422}" type="presOf" srcId="{95908FA4-460D-436E-9412-76DFE7863996}" destId="{2E10AB7D-BCC2-4DF2-8471-3C59E487E7CB}" srcOrd="0" destOrd="0" presId="urn:microsoft.com/office/officeart/2005/8/layout/vProcess5"/>
    <dgm:cxn modelId="{94E6602F-810C-4E3C-86C1-8C1EF9C4A707}" type="presOf" srcId="{CBBE95CE-059D-40B8-A700-EDB2A0AC3E72}" destId="{005CC57D-C05D-4A0A-9645-9E0B543905A2}" srcOrd="0" destOrd="0" presId="urn:microsoft.com/office/officeart/2005/8/layout/vProcess5"/>
    <dgm:cxn modelId="{EF390904-CC2A-4443-B73A-ADE12B636841}" srcId="{552C384D-EFDB-4990-9C75-D5176B2317C8}" destId="{CBBE95CE-059D-40B8-A700-EDB2A0AC3E72}" srcOrd="3" destOrd="0" parTransId="{0125F5F3-211A-4C28-B800-6766C9EDD43D}" sibTransId="{5278087B-0D8B-44EF-AF3D-3FAF77865AB9}"/>
    <dgm:cxn modelId="{D67450E4-1CA4-4F68-AB4C-4757364804A3}" type="presOf" srcId="{B31BF083-7073-4F2A-9356-A36C92C56C16}" destId="{4E0336BD-FF94-46D7-A230-5B88695C201D}" srcOrd="1" destOrd="0" presId="urn:microsoft.com/office/officeart/2005/8/layout/vProcess5"/>
    <dgm:cxn modelId="{40DE4251-5293-439B-9A57-568C846BC13A}" type="presOf" srcId="{255BE986-CE04-40FD-82B9-97A70BAD688D}" destId="{056BE37F-12F0-4FF9-8280-A9291BFC63AC}" srcOrd="1" destOrd="0" presId="urn:microsoft.com/office/officeart/2005/8/layout/vProcess5"/>
    <dgm:cxn modelId="{A9BF6BB8-25F6-45CC-9B5F-FCCED94C6803}" type="presOf" srcId="{26FC6376-88E5-4678-95C9-B5E3F88E5E5C}" destId="{F7F938C4-1348-4056-9943-99F91E74006B}" srcOrd="0" destOrd="0" presId="urn:microsoft.com/office/officeart/2005/8/layout/vProcess5"/>
    <dgm:cxn modelId="{27F82A54-D587-42C4-A333-B1C38CACB0AC}" type="presOf" srcId="{CBBE95CE-059D-40B8-A700-EDB2A0AC3E72}" destId="{445F0F98-4145-4537-A976-FDE7F461CEF8}" srcOrd="1" destOrd="0" presId="urn:microsoft.com/office/officeart/2005/8/layout/vProcess5"/>
    <dgm:cxn modelId="{39CA0ADC-F9D8-48F2-86D0-08E0D94DD500}" type="presOf" srcId="{255BE986-CE04-40FD-82B9-97A70BAD688D}" destId="{0F104A83-A003-49C4-ADD6-63735AF7791E}" srcOrd="0" destOrd="0" presId="urn:microsoft.com/office/officeart/2005/8/layout/vProcess5"/>
    <dgm:cxn modelId="{D62025C1-3286-4ED2-957C-A4699F417C35}" type="presOf" srcId="{306A163B-90A6-48E4-8E00-92AE8CC08B6B}" destId="{636691AD-1B1C-4EB8-9E8D-206F921FEFDE}" srcOrd="1" destOrd="0" presId="urn:microsoft.com/office/officeart/2005/8/layout/vProcess5"/>
    <dgm:cxn modelId="{6BFBBADE-CB2C-4BF4-BDAC-74B97E1790CF}" type="presOf" srcId="{B31BF083-7073-4F2A-9356-A36C92C56C16}" destId="{0309B010-8C81-445E-BD99-4F5F12B3A7F4}" srcOrd="0" destOrd="0" presId="urn:microsoft.com/office/officeart/2005/8/layout/vProcess5"/>
    <dgm:cxn modelId="{3FA22F64-2D7F-4A1A-B953-CBF6316D01EC}" type="presParOf" srcId="{17D9AE00-4133-409C-A0A5-3F84C342D06D}" destId="{E0C5FC16-1C73-4507-94DE-25996F2F6255}" srcOrd="0" destOrd="0" presId="urn:microsoft.com/office/officeart/2005/8/layout/vProcess5"/>
    <dgm:cxn modelId="{A5E5E19F-58FA-4D67-8F91-5083E88CFAD0}" type="presParOf" srcId="{17D9AE00-4133-409C-A0A5-3F84C342D06D}" destId="{68837354-F7D6-4CD1-A023-9B69DB5AF956}" srcOrd="1" destOrd="0" presId="urn:microsoft.com/office/officeart/2005/8/layout/vProcess5"/>
    <dgm:cxn modelId="{904A2754-A1E9-42DF-92AF-E796E9CA2660}" type="presParOf" srcId="{17D9AE00-4133-409C-A0A5-3F84C342D06D}" destId="{0F104A83-A003-49C4-ADD6-63735AF7791E}" srcOrd="2" destOrd="0" presId="urn:microsoft.com/office/officeart/2005/8/layout/vProcess5"/>
    <dgm:cxn modelId="{64A00E90-C3D2-4808-81E8-590880935889}" type="presParOf" srcId="{17D9AE00-4133-409C-A0A5-3F84C342D06D}" destId="{0309B010-8C81-445E-BD99-4F5F12B3A7F4}" srcOrd="3" destOrd="0" presId="urn:microsoft.com/office/officeart/2005/8/layout/vProcess5"/>
    <dgm:cxn modelId="{B01B914D-85E6-4D33-984D-76D38D429150}" type="presParOf" srcId="{17D9AE00-4133-409C-A0A5-3F84C342D06D}" destId="{005CC57D-C05D-4A0A-9645-9E0B543905A2}" srcOrd="4" destOrd="0" presId="urn:microsoft.com/office/officeart/2005/8/layout/vProcess5"/>
    <dgm:cxn modelId="{693ABF43-539E-47FA-B281-3D45F4538498}" type="presParOf" srcId="{17D9AE00-4133-409C-A0A5-3F84C342D06D}" destId="{E8E8825B-82C9-491E-A3AC-46150B01DA41}" srcOrd="5" destOrd="0" presId="urn:microsoft.com/office/officeart/2005/8/layout/vProcess5"/>
    <dgm:cxn modelId="{0E23DDB5-042F-422B-BD67-B67F9B701F35}" type="presParOf" srcId="{17D9AE00-4133-409C-A0A5-3F84C342D06D}" destId="{2E10AB7D-BCC2-4DF2-8471-3C59E487E7CB}" srcOrd="6" destOrd="0" presId="urn:microsoft.com/office/officeart/2005/8/layout/vProcess5"/>
    <dgm:cxn modelId="{188ED0CD-398B-4965-9DFA-178E9D2AA15C}" type="presParOf" srcId="{17D9AE00-4133-409C-A0A5-3F84C342D06D}" destId="{F7F938C4-1348-4056-9943-99F91E74006B}" srcOrd="7" destOrd="0" presId="urn:microsoft.com/office/officeart/2005/8/layout/vProcess5"/>
    <dgm:cxn modelId="{320ED163-913E-41A3-BEB4-88975F4BE2C7}" type="presParOf" srcId="{17D9AE00-4133-409C-A0A5-3F84C342D06D}" destId="{636691AD-1B1C-4EB8-9E8D-206F921FEFDE}" srcOrd="8" destOrd="0" presId="urn:microsoft.com/office/officeart/2005/8/layout/vProcess5"/>
    <dgm:cxn modelId="{036FF790-9C4F-469E-BD1F-57692AD11138}" type="presParOf" srcId="{17D9AE00-4133-409C-A0A5-3F84C342D06D}" destId="{056BE37F-12F0-4FF9-8280-A9291BFC63AC}" srcOrd="9" destOrd="0" presId="urn:microsoft.com/office/officeart/2005/8/layout/vProcess5"/>
    <dgm:cxn modelId="{769E3E78-AEF8-415C-B688-2D4A398212DA}" type="presParOf" srcId="{17D9AE00-4133-409C-A0A5-3F84C342D06D}" destId="{4E0336BD-FF94-46D7-A230-5B88695C201D}" srcOrd="10" destOrd="0" presId="urn:microsoft.com/office/officeart/2005/8/layout/vProcess5"/>
    <dgm:cxn modelId="{3B87A9D6-1EE5-4D85-9C88-90E35B6B5742}" type="presParOf" srcId="{17D9AE00-4133-409C-A0A5-3F84C342D06D}" destId="{445F0F98-4145-4537-A976-FDE7F461CEF8}"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AEC51E-D753-429B-A8F5-4083C0F75CC1}" type="doc">
      <dgm:prSet loTypeId="urn:microsoft.com/office/officeart/2005/8/layout/hierarchy2" loCatId="hierarchy" qsTypeId="urn:microsoft.com/office/officeart/2005/8/quickstyle/simple1" qsCatId="simple" csTypeId="urn:microsoft.com/office/officeart/2005/8/colors/accent6_4" csCatId="accent6" phldr="1"/>
      <dgm:spPr/>
      <dgm:t>
        <a:bodyPr/>
        <a:lstStyle/>
        <a:p>
          <a:endParaRPr lang="en-US"/>
        </a:p>
      </dgm:t>
    </dgm:pt>
    <dgm:pt modelId="{DDA5A8B6-63A0-41CC-941E-6F3590CBED42}">
      <dgm:prSet phldrT="[Text]"/>
      <dgm:spPr>
        <a:solidFill>
          <a:schemeClr val="accent6">
            <a:lumMod val="50000"/>
          </a:schemeClr>
        </a:solidFill>
      </dgm:spPr>
      <dgm:t>
        <a:bodyPr/>
        <a:lstStyle/>
        <a:p>
          <a:r>
            <a:rPr lang="en-US" dirty="0" smtClean="0">
              <a:latin typeface="+mj-lt"/>
            </a:rPr>
            <a:t>Mutual Funds</a:t>
          </a:r>
          <a:endParaRPr lang="en-US" dirty="0">
            <a:latin typeface="+mj-lt"/>
          </a:endParaRPr>
        </a:p>
      </dgm:t>
    </dgm:pt>
    <dgm:pt modelId="{D5B472FC-9E54-40CB-B19C-5CEC78A4D88F}" type="parTrans" cxnId="{4C4617FB-04AA-4DA8-AAA1-DC6F80B3ECB1}">
      <dgm:prSet/>
      <dgm:spPr/>
      <dgm:t>
        <a:bodyPr/>
        <a:lstStyle/>
        <a:p>
          <a:endParaRPr lang="en-US"/>
        </a:p>
      </dgm:t>
    </dgm:pt>
    <dgm:pt modelId="{800C584E-6272-4FF4-8806-F75B3B5E8B5C}" type="sibTrans" cxnId="{4C4617FB-04AA-4DA8-AAA1-DC6F80B3ECB1}">
      <dgm:prSet/>
      <dgm:spPr/>
      <dgm:t>
        <a:bodyPr/>
        <a:lstStyle/>
        <a:p>
          <a:endParaRPr lang="en-US"/>
        </a:p>
      </dgm:t>
    </dgm:pt>
    <dgm:pt modelId="{55C9E957-43BD-4CD4-ACF1-BB5EDDB2A459}">
      <dgm:prSet phldrT="[Text]"/>
      <dgm:spPr>
        <a:solidFill>
          <a:schemeClr val="accent6">
            <a:lumMod val="75000"/>
          </a:schemeClr>
        </a:solidFill>
      </dgm:spPr>
      <dgm:t>
        <a:bodyPr/>
        <a:lstStyle/>
        <a:p>
          <a:r>
            <a:rPr lang="en-US" dirty="0" smtClean="0">
              <a:latin typeface="+mj-lt"/>
            </a:rPr>
            <a:t>Pool of Investors</a:t>
          </a:r>
          <a:endParaRPr lang="en-US" dirty="0">
            <a:latin typeface="+mj-lt"/>
          </a:endParaRPr>
        </a:p>
      </dgm:t>
    </dgm:pt>
    <dgm:pt modelId="{9FCBE07A-EEA2-4EB2-BD41-6A4C86D4A76E}" type="parTrans" cxnId="{2477D6DB-6877-4F17-8A26-0144EA1E0CD0}">
      <dgm:prSet/>
      <dgm:spPr/>
      <dgm:t>
        <a:bodyPr/>
        <a:lstStyle/>
        <a:p>
          <a:endParaRPr lang="en-US"/>
        </a:p>
      </dgm:t>
    </dgm:pt>
    <dgm:pt modelId="{577C38AA-0792-46DB-AF51-AC85C3972435}" type="sibTrans" cxnId="{2477D6DB-6877-4F17-8A26-0144EA1E0CD0}">
      <dgm:prSet/>
      <dgm:spPr/>
      <dgm:t>
        <a:bodyPr/>
        <a:lstStyle/>
        <a:p>
          <a:endParaRPr lang="en-US"/>
        </a:p>
      </dgm:t>
    </dgm:pt>
    <dgm:pt modelId="{3BE89F84-736D-43FC-8DF1-4659DDA16D3F}">
      <dgm:prSet phldrT="[Text]"/>
      <dgm:spPr>
        <a:solidFill>
          <a:schemeClr val="accent6">
            <a:lumMod val="75000"/>
          </a:schemeClr>
        </a:solidFill>
      </dgm:spPr>
      <dgm:t>
        <a:bodyPr/>
        <a:lstStyle/>
        <a:p>
          <a:r>
            <a:rPr lang="en-US" dirty="0" smtClean="0">
              <a:latin typeface="+mj-lt"/>
            </a:rPr>
            <a:t>The Fund’s Professional Management</a:t>
          </a:r>
          <a:endParaRPr lang="en-US" dirty="0">
            <a:latin typeface="+mj-lt"/>
          </a:endParaRPr>
        </a:p>
      </dgm:t>
    </dgm:pt>
    <dgm:pt modelId="{0E44416D-8DED-4EE7-AAFC-978FE4863FD6}" type="parTrans" cxnId="{1276D572-9F21-45F1-8CB0-F12B9D5F3B4C}">
      <dgm:prSet/>
      <dgm:spPr/>
      <dgm:t>
        <a:bodyPr/>
        <a:lstStyle/>
        <a:p>
          <a:endParaRPr lang="en-US"/>
        </a:p>
      </dgm:t>
    </dgm:pt>
    <dgm:pt modelId="{38235F2C-20BE-44E5-8F14-024087E25ED3}" type="sibTrans" cxnId="{1276D572-9F21-45F1-8CB0-F12B9D5F3B4C}">
      <dgm:prSet/>
      <dgm:spPr/>
      <dgm:t>
        <a:bodyPr/>
        <a:lstStyle/>
        <a:p>
          <a:endParaRPr lang="en-US"/>
        </a:p>
      </dgm:t>
    </dgm:pt>
    <dgm:pt modelId="{A03CA5D8-4776-4AFB-AC61-87B560A44244}">
      <dgm:prSet phldrT="[Text]"/>
      <dgm:spPr>
        <a:solidFill>
          <a:schemeClr val="accent6">
            <a:lumMod val="75000"/>
          </a:schemeClr>
        </a:solidFill>
      </dgm:spPr>
      <dgm:t>
        <a:bodyPr/>
        <a:lstStyle/>
        <a:p>
          <a:r>
            <a:rPr lang="en-US" dirty="0" smtClean="0">
              <a:latin typeface="+mj-lt"/>
            </a:rPr>
            <a:t>Diversified Portfolio</a:t>
          </a:r>
          <a:endParaRPr lang="en-US" dirty="0">
            <a:latin typeface="+mj-lt"/>
          </a:endParaRPr>
        </a:p>
      </dgm:t>
    </dgm:pt>
    <dgm:pt modelId="{9409035C-EB11-4E4B-A5DE-B777757A9E39}" type="parTrans" cxnId="{30A3BDAA-356C-4FB8-9440-746AC6D742C2}">
      <dgm:prSet/>
      <dgm:spPr/>
      <dgm:t>
        <a:bodyPr/>
        <a:lstStyle/>
        <a:p>
          <a:endParaRPr lang="en-US"/>
        </a:p>
      </dgm:t>
    </dgm:pt>
    <dgm:pt modelId="{900592B7-96EB-49B6-AFA4-B10F074FBA56}" type="sibTrans" cxnId="{30A3BDAA-356C-4FB8-9440-746AC6D742C2}">
      <dgm:prSet/>
      <dgm:spPr/>
      <dgm:t>
        <a:bodyPr/>
        <a:lstStyle/>
        <a:p>
          <a:endParaRPr lang="en-US"/>
        </a:p>
      </dgm:t>
    </dgm:pt>
    <dgm:pt modelId="{536FDAD0-BD8E-4344-AB4B-18F73AD3B82A}">
      <dgm:prSet phldrT="[Text]"/>
      <dgm:spPr/>
      <dgm:t>
        <a:bodyPr/>
        <a:lstStyle/>
        <a:p>
          <a:r>
            <a:rPr lang="en-US" dirty="0" smtClean="0">
              <a:latin typeface="+mj-lt"/>
            </a:rPr>
            <a:t>Interest &amp; Dividends</a:t>
          </a:r>
          <a:endParaRPr lang="en-US" dirty="0">
            <a:latin typeface="+mj-lt"/>
          </a:endParaRPr>
        </a:p>
      </dgm:t>
    </dgm:pt>
    <dgm:pt modelId="{43EB5FCC-573A-4848-8C8E-49F472FC8569}" type="parTrans" cxnId="{B2DE49AF-A4B8-48C1-B1FC-1DE2DD9F7967}">
      <dgm:prSet/>
      <dgm:spPr/>
      <dgm:t>
        <a:bodyPr/>
        <a:lstStyle/>
        <a:p>
          <a:endParaRPr lang="en-US"/>
        </a:p>
      </dgm:t>
    </dgm:pt>
    <dgm:pt modelId="{55921700-EF29-467F-9090-0618AE3BFC21}" type="sibTrans" cxnId="{B2DE49AF-A4B8-48C1-B1FC-1DE2DD9F7967}">
      <dgm:prSet/>
      <dgm:spPr/>
      <dgm:t>
        <a:bodyPr/>
        <a:lstStyle/>
        <a:p>
          <a:endParaRPr lang="en-US"/>
        </a:p>
      </dgm:t>
    </dgm:pt>
    <dgm:pt modelId="{7B6008CE-98EE-4DF7-914F-98A92155882B}">
      <dgm:prSet phldrT="[Text]"/>
      <dgm:spPr/>
      <dgm:t>
        <a:bodyPr/>
        <a:lstStyle/>
        <a:p>
          <a:r>
            <a:rPr lang="en-US" dirty="0" smtClean="0">
              <a:latin typeface="+mj-lt"/>
            </a:rPr>
            <a:t>Capital Gains</a:t>
          </a:r>
          <a:endParaRPr lang="en-US" dirty="0">
            <a:latin typeface="+mj-lt"/>
          </a:endParaRPr>
        </a:p>
      </dgm:t>
    </dgm:pt>
    <dgm:pt modelId="{710AE4AF-448F-416E-8485-064420560A04}" type="parTrans" cxnId="{3B31B497-B74D-4B0D-BFA9-53B33BBE6C46}">
      <dgm:prSet/>
      <dgm:spPr/>
      <dgm:t>
        <a:bodyPr/>
        <a:lstStyle/>
        <a:p>
          <a:endParaRPr lang="en-US"/>
        </a:p>
      </dgm:t>
    </dgm:pt>
    <dgm:pt modelId="{06AEFE21-1BAD-4346-929F-5EC6B8D84231}" type="sibTrans" cxnId="{3B31B497-B74D-4B0D-BFA9-53B33BBE6C46}">
      <dgm:prSet/>
      <dgm:spPr/>
      <dgm:t>
        <a:bodyPr/>
        <a:lstStyle/>
        <a:p>
          <a:endParaRPr lang="en-US"/>
        </a:p>
      </dgm:t>
    </dgm:pt>
    <dgm:pt modelId="{F31E2638-A03E-4CFC-8059-B9DD8CEEEFF2}">
      <dgm:prSet phldrT="[Text]"/>
      <dgm:spPr/>
      <dgm:t>
        <a:bodyPr/>
        <a:lstStyle/>
        <a:p>
          <a:r>
            <a:rPr lang="en-US" dirty="0" smtClean="0">
              <a:latin typeface="+mj-lt"/>
            </a:rPr>
            <a:t>Net Asset Value</a:t>
          </a:r>
          <a:endParaRPr lang="en-US" dirty="0">
            <a:latin typeface="+mj-lt"/>
          </a:endParaRPr>
        </a:p>
      </dgm:t>
    </dgm:pt>
    <dgm:pt modelId="{61BD8927-D5EB-4757-9CF7-F33E8F801A59}" type="parTrans" cxnId="{133B1E97-CCD2-42C8-A1B1-4231FDA1A827}">
      <dgm:prSet/>
      <dgm:spPr/>
      <dgm:t>
        <a:bodyPr/>
        <a:lstStyle/>
        <a:p>
          <a:endParaRPr lang="en-US"/>
        </a:p>
      </dgm:t>
    </dgm:pt>
    <dgm:pt modelId="{6E8D3717-EB24-4DA7-812B-A588399BEEEF}" type="sibTrans" cxnId="{133B1E97-CCD2-42C8-A1B1-4231FDA1A827}">
      <dgm:prSet/>
      <dgm:spPr/>
      <dgm:t>
        <a:bodyPr/>
        <a:lstStyle/>
        <a:p>
          <a:endParaRPr lang="en-US"/>
        </a:p>
      </dgm:t>
    </dgm:pt>
    <dgm:pt modelId="{61524089-1457-4099-B3AB-C400A5A9DA69}" type="pres">
      <dgm:prSet presAssocID="{8FAEC51E-D753-429B-A8F5-4083C0F75CC1}" presName="diagram" presStyleCnt="0">
        <dgm:presLayoutVars>
          <dgm:chPref val="1"/>
          <dgm:dir/>
          <dgm:animOne val="branch"/>
          <dgm:animLvl val="lvl"/>
          <dgm:resizeHandles val="exact"/>
        </dgm:presLayoutVars>
      </dgm:prSet>
      <dgm:spPr/>
      <dgm:t>
        <a:bodyPr/>
        <a:lstStyle/>
        <a:p>
          <a:endParaRPr lang="en-US"/>
        </a:p>
      </dgm:t>
    </dgm:pt>
    <dgm:pt modelId="{8C58B5E5-C7EE-4021-A729-F16B5EE496B3}" type="pres">
      <dgm:prSet presAssocID="{DDA5A8B6-63A0-41CC-941E-6F3590CBED42}" presName="root1" presStyleCnt="0"/>
      <dgm:spPr/>
      <dgm:t>
        <a:bodyPr/>
        <a:lstStyle/>
        <a:p>
          <a:endParaRPr lang="en-US"/>
        </a:p>
      </dgm:t>
    </dgm:pt>
    <dgm:pt modelId="{652BB52C-15F2-488F-8338-64968D9A51A6}" type="pres">
      <dgm:prSet presAssocID="{DDA5A8B6-63A0-41CC-941E-6F3590CBED42}" presName="LevelOneTextNode" presStyleLbl="node0" presStyleIdx="0" presStyleCnt="1">
        <dgm:presLayoutVars>
          <dgm:chPref val="3"/>
        </dgm:presLayoutVars>
      </dgm:prSet>
      <dgm:spPr/>
      <dgm:t>
        <a:bodyPr/>
        <a:lstStyle/>
        <a:p>
          <a:endParaRPr lang="en-US"/>
        </a:p>
      </dgm:t>
    </dgm:pt>
    <dgm:pt modelId="{2037EE2E-5EC7-4261-A2A4-411DC2155348}" type="pres">
      <dgm:prSet presAssocID="{DDA5A8B6-63A0-41CC-941E-6F3590CBED42}" presName="level2hierChild" presStyleCnt="0"/>
      <dgm:spPr/>
      <dgm:t>
        <a:bodyPr/>
        <a:lstStyle/>
        <a:p>
          <a:endParaRPr lang="en-US"/>
        </a:p>
      </dgm:t>
    </dgm:pt>
    <dgm:pt modelId="{893FF631-11DA-4D48-83B4-7C3568014130}" type="pres">
      <dgm:prSet presAssocID="{9FCBE07A-EEA2-4EB2-BD41-6A4C86D4A76E}" presName="conn2-1" presStyleLbl="parChTrans1D2" presStyleIdx="0" presStyleCnt="3"/>
      <dgm:spPr/>
      <dgm:t>
        <a:bodyPr/>
        <a:lstStyle/>
        <a:p>
          <a:endParaRPr lang="en-US"/>
        </a:p>
      </dgm:t>
    </dgm:pt>
    <dgm:pt modelId="{5785425E-B48A-4E2A-832B-05593551F4C4}" type="pres">
      <dgm:prSet presAssocID="{9FCBE07A-EEA2-4EB2-BD41-6A4C86D4A76E}" presName="connTx" presStyleLbl="parChTrans1D2" presStyleIdx="0" presStyleCnt="3"/>
      <dgm:spPr/>
      <dgm:t>
        <a:bodyPr/>
        <a:lstStyle/>
        <a:p>
          <a:endParaRPr lang="en-US"/>
        </a:p>
      </dgm:t>
    </dgm:pt>
    <dgm:pt modelId="{D78649B0-4F35-4BAC-AFD7-92597F9CE1BF}" type="pres">
      <dgm:prSet presAssocID="{55C9E957-43BD-4CD4-ACF1-BB5EDDB2A459}" presName="root2" presStyleCnt="0"/>
      <dgm:spPr/>
      <dgm:t>
        <a:bodyPr/>
        <a:lstStyle/>
        <a:p>
          <a:endParaRPr lang="en-US"/>
        </a:p>
      </dgm:t>
    </dgm:pt>
    <dgm:pt modelId="{890AFC9A-8225-440A-A316-E49B1230081E}" type="pres">
      <dgm:prSet presAssocID="{55C9E957-43BD-4CD4-ACF1-BB5EDDB2A459}" presName="LevelTwoTextNode" presStyleLbl="node2" presStyleIdx="0" presStyleCnt="3">
        <dgm:presLayoutVars>
          <dgm:chPref val="3"/>
        </dgm:presLayoutVars>
      </dgm:prSet>
      <dgm:spPr/>
      <dgm:t>
        <a:bodyPr/>
        <a:lstStyle/>
        <a:p>
          <a:endParaRPr lang="en-US"/>
        </a:p>
      </dgm:t>
    </dgm:pt>
    <dgm:pt modelId="{C4FE0F7A-D30B-4302-A7F9-077B12BF568D}" type="pres">
      <dgm:prSet presAssocID="{55C9E957-43BD-4CD4-ACF1-BB5EDDB2A459}" presName="level3hierChild" presStyleCnt="0"/>
      <dgm:spPr/>
      <dgm:t>
        <a:bodyPr/>
        <a:lstStyle/>
        <a:p>
          <a:endParaRPr lang="en-US"/>
        </a:p>
      </dgm:t>
    </dgm:pt>
    <dgm:pt modelId="{16C4209A-AB90-4E37-98C4-C1D6C9CBBC39}" type="pres">
      <dgm:prSet presAssocID="{0E44416D-8DED-4EE7-AAFC-978FE4863FD6}" presName="conn2-1" presStyleLbl="parChTrans1D2" presStyleIdx="1" presStyleCnt="3"/>
      <dgm:spPr/>
      <dgm:t>
        <a:bodyPr/>
        <a:lstStyle/>
        <a:p>
          <a:endParaRPr lang="en-US"/>
        </a:p>
      </dgm:t>
    </dgm:pt>
    <dgm:pt modelId="{15CF07B0-B1A5-4E37-9B9F-B48F4CBA5175}" type="pres">
      <dgm:prSet presAssocID="{0E44416D-8DED-4EE7-AAFC-978FE4863FD6}" presName="connTx" presStyleLbl="parChTrans1D2" presStyleIdx="1" presStyleCnt="3"/>
      <dgm:spPr/>
      <dgm:t>
        <a:bodyPr/>
        <a:lstStyle/>
        <a:p>
          <a:endParaRPr lang="en-US"/>
        </a:p>
      </dgm:t>
    </dgm:pt>
    <dgm:pt modelId="{252D774C-5C05-494C-8295-E768A80EC29F}" type="pres">
      <dgm:prSet presAssocID="{3BE89F84-736D-43FC-8DF1-4659DDA16D3F}" presName="root2" presStyleCnt="0"/>
      <dgm:spPr/>
      <dgm:t>
        <a:bodyPr/>
        <a:lstStyle/>
        <a:p>
          <a:endParaRPr lang="en-US"/>
        </a:p>
      </dgm:t>
    </dgm:pt>
    <dgm:pt modelId="{792C9B4A-EB31-463D-9892-622CFECA2A5E}" type="pres">
      <dgm:prSet presAssocID="{3BE89F84-736D-43FC-8DF1-4659DDA16D3F}" presName="LevelTwoTextNode" presStyleLbl="node2" presStyleIdx="1" presStyleCnt="3">
        <dgm:presLayoutVars>
          <dgm:chPref val="3"/>
        </dgm:presLayoutVars>
      </dgm:prSet>
      <dgm:spPr/>
      <dgm:t>
        <a:bodyPr/>
        <a:lstStyle/>
        <a:p>
          <a:endParaRPr lang="en-US"/>
        </a:p>
      </dgm:t>
    </dgm:pt>
    <dgm:pt modelId="{43E36FA3-87CA-4617-B287-1FA1557BD7C2}" type="pres">
      <dgm:prSet presAssocID="{3BE89F84-736D-43FC-8DF1-4659DDA16D3F}" presName="level3hierChild" presStyleCnt="0"/>
      <dgm:spPr/>
      <dgm:t>
        <a:bodyPr/>
        <a:lstStyle/>
        <a:p>
          <a:endParaRPr lang="en-US"/>
        </a:p>
      </dgm:t>
    </dgm:pt>
    <dgm:pt modelId="{05795A1F-3A93-4FB1-873E-855125F70FBE}" type="pres">
      <dgm:prSet presAssocID="{9409035C-EB11-4E4B-A5DE-B777757A9E39}" presName="conn2-1" presStyleLbl="parChTrans1D2" presStyleIdx="2" presStyleCnt="3"/>
      <dgm:spPr/>
      <dgm:t>
        <a:bodyPr/>
        <a:lstStyle/>
        <a:p>
          <a:endParaRPr lang="en-US"/>
        </a:p>
      </dgm:t>
    </dgm:pt>
    <dgm:pt modelId="{DB97D1F1-8AB8-4361-903A-219B1E22ABD7}" type="pres">
      <dgm:prSet presAssocID="{9409035C-EB11-4E4B-A5DE-B777757A9E39}" presName="connTx" presStyleLbl="parChTrans1D2" presStyleIdx="2" presStyleCnt="3"/>
      <dgm:spPr/>
      <dgm:t>
        <a:bodyPr/>
        <a:lstStyle/>
        <a:p>
          <a:endParaRPr lang="en-US"/>
        </a:p>
      </dgm:t>
    </dgm:pt>
    <dgm:pt modelId="{27769F12-9661-4EB3-8F84-B34D0EBC63B0}" type="pres">
      <dgm:prSet presAssocID="{A03CA5D8-4776-4AFB-AC61-87B560A44244}" presName="root2" presStyleCnt="0"/>
      <dgm:spPr/>
      <dgm:t>
        <a:bodyPr/>
        <a:lstStyle/>
        <a:p>
          <a:endParaRPr lang="en-US"/>
        </a:p>
      </dgm:t>
    </dgm:pt>
    <dgm:pt modelId="{C6CF51B9-87E7-4443-AD7F-E6BB21508202}" type="pres">
      <dgm:prSet presAssocID="{A03CA5D8-4776-4AFB-AC61-87B560A44244}" presName="LevelTwoTextNode" presStyleLbl="node2" presStyleIdx="2" presStyleCnt="3">
        <dgm:presLayoutVars>
          <dgm:chPref val="3"/>
        </dgm:presLayoutVars>
      </dgm:prSet>
      <dgm:spPr/>
      <dgm:t>
        <a:bodyPr/>
        <a:lstStyle/>
        <a:p>
          <a:endParaRPr lang="en-US"/>
        </a:p>
      </dgm:t>
    </dgm:pt>
    <dgm:pt modelId="{324BDC84-3A7E-4BB1-907C-36A919009A11}" type="pres">
      <dgm:prSet presAssocID="{A03CA5D8-4776-4AFB-AC61-87B560A44244}" presName="level3hierChild" presStyleCnt="0"/>
      <dgm:spPr/>
      <dgm:t>
        <a:bodyPr/>
        <a:lstStyle/>
        <a:p>
          <a:endParaRPr lang="en-US"/>
        </a:p>
      </dgm:t>
    </dgm:pt>
    <dgm:pt modelId="{74F82928-BD00-47FD-A5EE-4BB9C559A1BE}" type="pres">
      <dgm:prSet presAssocID="{43EB5FCC-573A-4848-8C8E-49F472FC8569}" presName="conn2-1" presStyleLbl="parChTrans1D3" presStyleIdx="0" presStyleCnt="3"/>
      <dgm:spPr/>
      <dgm:t>
        <a:bodyPr/>
        <a:lstStyle/>
        <a:p>
          <a:endParaRPr lang="en-US"/>
        </a:p>
      </dgm:t>
    </dgm:pt>
    <dgm:pt modelId="{3B9A9A84-A4BF-4F00-8D3A-FC762FA32D81}" type="pres">
      <dgm:prSet presAssocID="{43EB5FCC-573A-4848-8C8E-49F472FC8569}" presName="connTx" presStyleLbl="parChTrans1D3" presStyleIdx="0" presStyleCnt="3"/>
      <dgm:spPr/>
      <dgm:t>
        <a:bodyPr/>
        <a:lstStyle/>
        <a:p>
          <a:endParaRPr lang="en-US"/>
        </a:p>
      </dgm:t>
    </dgm:pt>
    <dgm:pt modelId="{C8848003-6759-4E71-8B2A-7220FF9154FA}" type="pres">
      <dgm:prSet presAssocID="{536FDAD0-BD8E-4344-AB4B-18F73AD3B82A}" presName="root2" presStyleCnt="0"/>
      <dgm:spPr/>
      <dgm:t>
        <a:bodyPr/>
        <a:lstStyle/>
        <a:p>
          <a:endParaRPr lang="en-US"/>
        </a:p>
      </dgm:t>
    </dgm:pt>
    <dgm:pt modelId="{F56EDDD0-C883-449D-B7F8-6C5EA621AF68}" type="pres">
      <dgm:prSet presAssocID="{536FDAD0-BD8E-4344-AB4B-18F73AD3B82A}" presName="LevelTwoTextNode" presStyleLbl="node3" presStyleIdx="0" presStyleCnt="3">
        <dgm:presLayoutVars>
          <dgm:chPref val="3"/>
        </dgm:presLayoutVars>
      </dgm:prSet>
      <dgm:spPr/>
      <dgm:t>
        <a:bodyPr/>
        <a:lstStyle/>
        <a:p>
          <a:endParaRPr lang="en-US"/>
        </a:p>
      </dgm:t>
    </dgm:pt>
    <dgm:pt modelId="{73178CDC-49BB-4291-82D7-3CFA63F3D9A8}" type="pres">
      <dgm:prSet presAssocID="{536FDAD0-BD8E-4344-AB4B-18F73AD3B82A}" presName="level3hierChild" presStyleCnt="0"/>
      <dgm:spPr/>
      <dgm:t>
        <a:bodyPr/>
        <a:lstStyle/>
        <a:p>
          <a:endParaRPr lang="en-US"/>
        </a:p>
      </dgm:t>
    </dgm:pt>
    <dgm:pt modelId="{DC3BA1EF-88D7-41D9-A3A9-42D96FEBD778}" type="pres">
      <dgm:prSet presAssocID="{710AE4AF-448F-416E-8485-064420560A04}" presName="conn2-1" presStyleLbl="parChTrans1D3" presStyleIdx="1" presStyleCnt="3"/>
      <dgm:spPr/>
      <dgm:t>
        <a:bodyPr/>
        <a:lstStyle/>
        <a:p>
          <a:endParaRPr lang="en-US"/>
        </a:p>
      </dgm:t>
    </dgm:pt>
    <dgm:pt modelId="{E4198248-FF8B-43F1-8A82-AA2B0E6481FF}" type="pres">
      <dgm:prSet presAssocID="{710AE4AF-448F-416E-8485-064420560A04}" presName="connTx" presStyleLbl="parChTrans1D3" presStyleIdx="1" presStyleCnt="3"/>
      <dgm:spPr/>
      <dgm:t>
        <a:bodyPr/>
        <a:lstStyle/>
        <a:p>
          <a:endParaRPr lang="en-US"/>
        </a:p>
      </dgm:t>
    </dgm:pt>
    <dgm:pt modelId="{F6D2C6DB-C9F8-45F5-94D5-859EC3E9932D}" type="pres">
      <dgm:prSet presAssocID="{7B6008CE-98EE-4DF7-914F-98A92155882B}" presName="root2" presStyleCnt="0"/>
      <dgm:spPr/>
      <dgm:t>
        <a:bodyPr/>
        <a:lstStyle/>
        <a:p>
          <a:endParaRPr lang="en-US"/>
        </a:p>
      </dgm:t>
    </dgm:pt>
    <dgm:pt modelId="{0E9AAAA6-B756-47A9-83C4-DAA9F0D5D2EA}" type="pres">
      <dgm:prSet presAssocID="{7B6008CE-98EE-4DF7-914F-98A92155882B}" presName="LevelTwoTextNode" presStyleLbl="node3" presStyleIdx="1" presStyleCnt="3">
        <dgm:presLayoutVars>
          <dgm:chPref val="3"/>
        </dgm:presLayoutVars>
      </dgm:prSet>
      <dgm:spPr/>
      <dgm:t>
        <a:bodyPr/>
        <a:lstStyle/>
        <a:p>
          <a:endParaRPr lang="en-US"/>
        </a:p>
      </dgm:t>
    </dgm:pt>
    <dgm:pt modelId="{D317937A-EB17-4406-BBD0-C1E10CC4D99A}" type="pres">
      <dgm:prSet presAssocID="{7B6008CE-98EE-4DF7-914F-98A92155882B}" presName="level3hierChild" presStyleCnt="0"/>
      <dgm:spPr/>
      <dgm:t>
        <a:bodyPr/>
        <a:lstStyle/>
        <a:p>
          <a:endParaRPr lang="en-US"/>
        </a:p>
      </dgm:t>
    </dgm:pt>
    <dgm:pt modelId="{F54A0C34-D946-48E4-A70F-96E2A42562A2}" type="pres">
      <dgm:prSet presAssocID="{61BD8927-D5EB-4757-9CF7-F33E8F801A59}" presName="conn2-1" presStyleLbl="parChTrans1D3" presStyleIdx="2" presStyleCnt="3"/>
      <dgm:spPr/>
      <dgm:t>
        <a:bodyPr/>
        <a:lstStyle/>
        <a:p>
          <a:endParaRPr lang="en-US"/>
        </a:p>
      </dgm:t>
    </dgm:pt>
    <dgm:pt modelId="{C96AF02D-2BDB-4567-B4A5-818535F993E6}" type="pres">
      <dgm:prSet presAssocID="{61BD8927-D5EB-4757-9CF7-F33E8F801A59}" presName="connTx" presStyleLbl="parChTrans1D3" presStyleIdx="2" presStyleCnt="3"/>
      <dgm:spPr/>
      <dgm:t>
        <a:bodyPr/>
        <a:lstStyle/>
        <a:p>
          <a:endParaRPr lang="en-US"/>
        </a:p>
      </dgm:t>
    </dgm:pt>
    <dgm:pt modelId="{273329D4-950B-4EA7-85AC-9C67C0D8CDF8}" type="pres">
      <dgm:prSet presAssocID="{F31E2638-A03E-4CFC-8059-B9DD8CEEEFF2}" presName="root2" presStyleCnt="0"/>
      <dgm:spPr/>
      <dgm:t>
        <a:bodyPr/>
        <a:lstStyle/>
        <a:p>
          <a:endParaRPr lang="en-US"/>
        </a:p>
      </dgm:t>
    </dgm:pt>
    <dgm:pt modelId="{3576F1FF-7190-4FE2-AB23-1B4521D00A72}" type="pres">
      <dgm:prSet presAssocID="{F31E2638-A03E-4CFC-8059-B9DD8CEEEFF2}" presName="LevelTwoTextNode" presStyleLbl="node3" presStyleIdx="2" presStyleCnt="3">
        <dgm:presLayoutVars>
          <dgm:chPref val="3"/>
        </dgm:presLayoutVars>
      </dgm:prSet>
      <dgm:spPr/>
      <dgm:t>
        <a:bodyPr/>
        <a:lstStyle/>
        <a:p>
          <a:endParaRPr lang="en-US"/>
        </a:p>
      </dgm:t>
    </dgm:pt>
    <dgm:pt modelId="{07266D9D-7B93-48ED-80DD-6CE458945746}" type="pres">
      <dgm:prSet presAssocID="{F31E2638-A03E-4CFC-8059-B9DD8CEEEFF2}" presName="level3hierChild" presStyleCnt="0"/>
      <dgm:spPr/>
      <dgm:t>
        <a:bodyPr/>
        <a:lstStyle/>
        <a:p>
          <a:endParaRPr lang="en-US"/>
        </a:p>
      </dgm:t>
    </dgm:pt>
  </dgm:ptLst>
  <dgm:cxnLst>
    <dgm:cxn modelId="{2477D6DB-6877-4F17-8A26-0144EA1E0CD0}" srcId="{DDA5A8B6-63A0-41CC-941E-6F3590CBED42}" destId="{55C9E957-43BD-4CD4-ACF1-BB5EDDB2A459}" srcOrd="0" destOrd="0" parTransId="{9FCBE07A-EEA2-4EB2-BD41-6A4C86D4A76E}" sibTransId="{577C38AA-0792-46DB-AF51-AC85C3972435}"/>
    <dgm:cxn modelId="{1276D572-9F21-45F1-8CB0-F12B9D5F3B4C}" srcId="{DDA5A8B6-63A0-41CC-941E-6F3590CBED42}" destId="{3BE89F84-736D-43FC-8DF1-4659DDA16D3F}" srcOrd="1" destOrd="0" parTransId="{0E44416D-8DED-4EE7-AAFC-978FE4863FD6}" sibTransId="{38235F2C-20BE-44E5-8F14-024087E25ED3}"/>
    <dgm:cxn modelId="{133B1E97-CCD2-42C8-A1B1-4231FDA1A827}" srcId="{A03CA5D8-4776-4AFB-AC61-87B560A44244}" destId="{F31E2638-A03E-4CFC-8059-B9DD8CEEEFF2}" srcOrd="2" destOrd="0" parTransId="{61BD8927-D5EB-4757-9CF7-F33E8F801A59}" sibTransId="{6E8D3717-EB24-4DA7-812B-A588399BEEEF}"/>
    <dgm:cxn modelId="{3C2C511C-7E3D-409E-AA59-FB964FF7DDB4}" type="presOf" srcId="{710AE4AF-448F-416E-8485-064420560A04}" destId="{E4198248-FF8B-43F1-8A82-AA2B0E6481FF}" srcOrd="1" destOrd="0" presId="urn:microsoft.com/office/officeart/2005/8/layout/hierarchy2"/>
    <dgm:cxn modelId="{A40DDEF0-099C-4483-B36A-1182158A162E}" type="presOf" srcId="{710AE4AF-448F-416E-8485-064420560A04}" destId="{DC3BA1EF-88D7-41D9-A3A9-42D96FEBD778}" srcOrd="0" destOrd="0" presId="urn:microsoft.com/office/officeart/2005/8/layout/hierarchy2"/>
    <dgm:cxn modelId="{3B31B497-B74D-4B0D-BFA9-53B33BBE6C46}" srcId="{A03CA5D8-4776-4AFB-AC61-87B560A44244}" destId="{7B6008CE-98EE-4DF7-914F-98A92155882B}" srcOrd="1" destOrd="0" parTransId="{710AE4AF-448F-416E-8485-064420560A04}" sibTransId="{06AEFE21-1BAD-4346-929F-5EC6B8D84231}"/>
    <dgm:cxn modelId="{22945894-3910-47DD-8DB7-FF63D4257C40}" type="presOf" srcId="{0E44416D-8DED-4EE7-AAFC-978FE4863FD6}" destId="{15CF07B0-B1A5-4E37-9B9F-B48F4CBA5175}" srcOrd="1" destOrd="0" presId="urn:microsoft.com/office/officeart/2005/8/layout/hierarchy2"/>
    <dgm:cxn modelId="{2D279FC2-FD85-45D4-A729-CFB743BB572C}" type="presOf" srcId="{9409035C-EB11-4E4B-A5DE-B777757A9E39}" destId="{DB97D1F1-8AB8-4361-903A-219B1E22ABD7}" srcOrd="1" destOrd="0" presId="urn:microsoft.com/office/officeart/2005/8/layout/hierarchy2"/>
    <dgm:cxn modelId="{9F2B31DA-37C2-491F-8AE2-5C7164AE6223}" type="presOf" srcId="{7B6008CE-98EE-4DF7-914F-98A92155882B}" destId="{0E9AAAA6-B756-47A9-83C4-DAA9F0D5D2EA}" srcOrd="0" destOrd="0" presId="urn:microsoft.com/office/officeart/2005/8/layout/hierarchy2"/>
    <dgm:cxn modelId="{B2DE49AF-A4B8-48C1-B1FC-1DE2DD9F7967}" srcId="{A03CA5D8-4776-4AFB-AC61-87B560A44244}" destId="{536FDAD0-BD8E-4344-AB4B-18F73AD3B82A}" srcOrd="0" destOrd="0" parTransId="{43EB5FCC-573A-4848-8C8E-49F472FC8569}" sibTransId="{55921700-EF29-467F-9090-0618AE3BFC21}"/>
    <dgm:cxn modelId="{D3D655B7-357E-490C-976A-A3AC66F05E93}" type="presOf" srcId="{9FCBE07A-EEA2-4EB2-BD41-6A4C86D4A76E}" destId="{5785425E-B48A-4E2A-832B-05593551F4C4}" srcOrd="1" destOrd="0" presId="urn:microsoft.com/office/officeart/2005/8/layout/hierarchy2"/>
    <dgm:cxn modelId="{12023C61-E964-4CF2-8A47-E50D1C4B30A5}" type="presOf" srcId="{F31E2638-A03E-4CFC-8059-B9DD8CEEEFF2}" destId="{3576F1FF-7190-4FE2-AB23-1B4521D00A72}" srcOrd="0" destOrd="0" presId="urn:microsoft.com/office/officeart/2005/8/layout/hierarchy2"/>
    <dgm:cxn modelId="{4C4617FB-04AA-4DA8-AAA1-DC6F80B3ECB1}" srcId="{8FAEC51E-D753-429B-A8F5-4083C0F75CC1}" destId="{DDA5A8B6-63A0-41CC-941E-6F3590CBED42}" srcOrd="0" destOrd="0" parTransId="{D5B472FC-9E54-40CB-B19C-5CEC78A4D88F}" sibTransId="{800C584E-6272-4FF4-8806-F75B3B5E8B5C}"/>
    <dgm:cxn modelId="{BFAE96A2-54D0-47C7-9C8A-1362C0C87B94}" type="presOf" srcId="{9409035C-EB11-4E4B-A5DE-B777757A9E39}" destId="{05795A1F-3A93-4FB1-873E-855125F70FBE}" srcOrd="0" destOrd="0" presId="urn:microsoft.com/office/officeart/2005/8/layout/hierarchy2"/>
    <dgm:cxn modelId="{DD15CE18-6A07-48E2-8A4D-DC32AC32CCA1}" type="presOf" srcId="{A03CA5D8-4776-4AFB-AC61-87B560A44244}" destId="{C6CF51B9-87E7-4443-AD7F-E6BB21508202}" srcOrd="0" destOrd="0" presId="urn:microsoft.com/office/officeart/2005/8/layout/hierarchy2"/>
    <dgm:cxn modelId="{51305A3B-D75E-4C66-9DF3-E3A7F83AD6CA}" type="presOf" srcId="{8FAEC51E-D753-429B-A8F5-4083C0F75CC1}" destId="{61524089-1457-4099-B3AB-C400A5A9DA69}" srcOrd="0" destOrd="0" presId="urn:microsoft.com/office/officeart/2005/8/layout/hierarchy2"/>
    <dgm:cxn modelId="{DFBDC595-471E-4E9D-883D-08DB36E6A627}" type="presOf" srcId="{3BE89F84-736D-43FC-8DF1-4659DDA16D3F}" destId="{792C9B4A-EB31-463D-9892-622CFECA2A5E}" srcOrd="0" destOrd="0" presId="urn:microsoft.com/office/officeart/2005/8/layout/hierarchy2"/>
    <dgm:cxn modelId="{B402A9DB-329B-463F-BBF8-6D25813CB134}" type="presOf" srcId="{43EB5FCC-573A-4848-8C8E-49F472FC8569}" destId="{3B9A9A84-A4BF-4F00-8D3A-FC762FA32D81}" srcOrd="1" destOrd="0" presId="urn:microsoft.com/office/officeart/2005/8/layout/hierarchy2"/>
    <dgm:cxn modelId="{C05A94A2-DAF8-4908-ADEF-0762EF2CB171}" type="presOf" srcId="{DDA5A8B6-63A0-41CC-941E-6F3590CBED42}" destId="{652BB52C-15F2-488F-8338-64968D9A51A6}" srcOrd="0" destOrd="0" presId="urn:microsoft.com/office/officeart/2005/8/layout/hierarchy2"/>
    <dgm:cxn modelId="{E8BA1880-A7E9-4F89-B1D2-7DDD4DA9C617}" type="presOf" srcId="{0E44416D-8DED-4EE7-AAFC-978FE4863FD6}" destId="{16C4209A-AB90-4E37-98C4-C1D6C9CBBC39}" srcOrd="0" destOrd="0" presId="urn:microsoft.com/office/officeart/2005/8/layout/hierarchy2"/>
    <dgm:cxn modelId="{D8235DF7-D417-4547-B4C1-4CF10321D295}" type="presOf" srcId="{55C9E957-43BD-4CD4-ACF1-BB5EDDB2A459}" destId="{890AFC9A-8225-440A-A316-E49B1230081E}" srcOrd="0" destOrd="0" presId="urn:microsoft.com/office/officeart/2005/8/layout/hierarchy2"/>
    <dgm:cxn modelId="{2B9FFD79-BC01-4469-854C-A6F2A66B83D8}" type="presOf" srcId="{536FDAD0-BD8E-4344-AB4B-18F73AD3B82A}" destId="{F56EDDD0-C883-449D-B7F8-6C5EA621AF68}" srcOrd="0" destOrd="0" presId="urn:microsoft.com/office/officeart/2005/8/layout/hierarchy2"/>
    <dgm:cxn modelId="{2DA9B6BD-1E5C-40F2-8A87-C11AD8AAC6DA}" type="presOf" srcId="{9FCBE07A-EEA2-4EB2-BD41-6A4C86D4A76E}" destId="{893FF631-11DA-4D48-83B4-7C3568014130}" srcOrd="0" destOrd="0" presId="urn:microsoft.com/office/officeart/2005/8/layout/hierarchy2"/>
    <dgm:cxn modelId="{D25162B2-1EBC-49D7-9BDE-121B0C9761B6}" type="presOf" srcId="{61BD8927-D5EB-4757-9CF7-F33E8F801A59}" destId="{C96AF02D-2BDB-4567-B4A5-818535F993E6}" srcOrd="1" destOrd="0" presId="urn:microsoft.com/office/officeart/2005/8/layout/hierarchy2"/>
    <dgm:cxn modelId="{A6F70463-99C3-4149-B59B-3C1940B704D8}" type="presOf" srcId="{61BD8927-D5EB-4757-9CF7-F33E8F801A59}" destId="{F54A0C34-D946-48E4-A70F-96E2A42562A2}" srcOrd="0" destOrd="0" presId="urn:microsoft.com/office/officeart/2005/8/layout/hierarchy2"/>
    <dgm:cxn modelId="{5AD70865-FE06-477A-BBF7-70E96EA99C04}" type="presOf" srcId="{43EB5FCC-573A-4848-8C8E-49F472FC8569}" destId="{74F82928-BD00-47FD-A5EE-4BB9C559A1BE}" srcOrd="0" destOrd="0" presId="urn:microsoft.com/office/officeart/2005/8/layout/hierarchy2"/>
    <dgm:cxn modelId="{30A3BDAA-356C-4FB8-9440-746AC6D742C2}" srcId="{DDA5A8B6-63A0-41CC-941E-6F3590CBED42}" destId="{A03CA5D8-4776-4AFB-AC61-87B560A44244}" srcOrd="2" destOrd="0" parTransId="{9409035C-EB11-4E4B-A5DE-B777757A9E39}" sibTransId="{900592B7-96EB-49B6-AFA4-B10F074FBA56}"/>
    <dgm:cxn modelId="{74FFE81F-BE93-4AB8-9F00-23728F381C2D}" type="presParOf" srcId="{61524089-1457-4099-B3AB-C400A5A9DA69}" destId="{8C58B5E5-C7EE-4021-A729-F16B5EE496B3}" srcOrd="0" destOrd="0" presId="urn:microsoft.com/office/officeart/2005/8/layout/hierarchy2"/>
    <dgm:cxn modelId="{AC83D8B4-D6D1-4671-A68C-00C556E78EB1}" type="presParOf" srcId="{8C58B5E5-C7EE-4021-A729-F16B5EE496B3}" destId="{652BB52C-15F2-488F-8338-64968D9A51A6}" srcOrd="0" destOrd="0" presId="urn:microsoft.com/office/officeart/2005/8/layout/hierarchy2"/>
    <dgm:cxn modelId="{60EEEED6-698D-4A77-AD0C-52E5C2DFB42D}" type="presParOf" srcId="{8C58B5E5-C7EE-4021-A729-F16B5EE496B3}" destId="{2037EE2E-5EC7-4261-A2A4-411DC2155348}" srcOrd="1" destOrd="0" presId="urn:microsoft.com/office/officeart/2005/8/layout/hierarchy2"/>
    <dgm:cxn modelId="{C7C33B29-C742-49B7-87C0-6D070F11027B}" type="presParOf" srcId="{2037EE2E-5EC7-4261-A2A4-411DC2155348}" destId="{893FF631-11DA-4D48-83B4-7C3568014130}" srcOrd="0" destOrd="0" presId="urn:microsoft.com/office/officeart/2005/8/layout/hierarchy2"/>
    <dgm:cxn modelId="{35A041FE-AD19-4AA9-9F67-342A6FC3D6DB}" type="presParOf" srcId="{893FF631-11DA-4D48-83B4-7C3568014130}" destId="{5785425E-B48A-4E2A-832B-05593551F4C4}" srcOrd="0" destOrd="0" presId="urn:microsoft.com/office/officeart/2005/8/layout/hierarchy2"/>
    <dgm:cxn modelId="{B65E0424-5A82-4FA3-AA12-7145896FA30D}" type="presParOf" srcId="{2037EE2E-5EC7-4261-A2A4-411DC2155348}" destId="{D78649B0-4F35-4BAC-AFD7-92597F9CE1BF}" srcOrd="1" destOrd="0" presId="urn:microsoft.com/office/officeart/2005/8/layout/hierarchy2"/>
    <dgm:cxn modelId="{7922F9A8-A557-4CCD-8514-FE4EA573993C}" type="presParOf" srcId="{D78649B0-4F35-4BAC-AFD7-92597F9CE1BF}" destId="{890AFC9A-8225-440A-A316-E49B1230081E}" srcOrd="0" destOrd="0" presId="urn:microsoft.com/office/officeart/2005/8/layout/hierarchy2"/>
    <dgm:cxn modelId="{6CDCA397-0041-45C3-9AF7-514EC82FE657}" type="presParOf" srcId="{D78649B0-4F35-4BAC-AFD7-92597F9CE1BF}" destId="{C4FE0F7A-D30B-4302-A7F9-077B12BF568D}" srcOrd="1" destOrd="0" presId="urn:microsoft.com/office/officeart/2005/8/layout/hierarchy2"/>
    <dgm:cxn modelId="{D60F5299-DEF1-488D-A0C3-65847C3C2194}" type="presParOf" srcId="{2037EE2E-5EC7-4261-A2A4-411DC2155348}" destId="{16C4209A-AB90-4E37-98C4-C1D6C9CBBC39}" srcOrd="2" destOrd="0" presId="urn:microsoft.com/office/officeart/2005/8/layout/hierarchy2"/>
    <dgm:cxn modelId="{3EADE656-8598-402C-8267-1C559853170F}" type="presParOf" srcId="{16C4209A-AB90-4E37-98C4-C1D6C9CBBC39}" destId="{15CF07B0-B1A5-4E37-9B9F-B48F4CBA5175}" srcOrd="0" destOrd="0" presId="urn:microsoft.com/office/officeart/2005/8/layout/hierarchy2"/>
    <dgm:cxn modelId="{5FCC8CC7-FA68-4F1E-BB8C-02347BCDE5C2}" type="presParOf" srcId="{2037EE2E-5EC7-4261-A2A4-411DC2155348}" destId="{252D774C-5C05-494C-8295-E768A80EC29F}" srcOrd="3" destOrd="0" presId="urn:microsoft.com/office/officeart/2005/8/layout/hierarchy2"/>
    <dgm:cxn modelId="{30881DFB-53C6-4526-B4D0-DF4F37A5B7A0}" type="presParOf" srcId="{252D774C-5C05-494C-8295-E768A80EC29F}" destId="{792C9B4A-EB31-463D-9892-622CFECA2A5E}" srcOrd="0" destOrd="0" presId="urn:microsoft.com/office/officeart/2005/8/layout/hierarchy2"/>
    <dgm:cxn modelId="{34170486-0B6D-4645-9B3A-F7E1681753B0}" type="presParOf" srcId="{252D774C-5C05-494C-8295-E768A80EC29F}" destId="{43E36FA3-87CA-4617-B287-1FA1557BD7C2}" srcOrd="1" destOrd="0" presId="urn:microsoft.com/office/officeart/2005/8/layout/hierarchy2"/>
    <dgm:cxn modelId="{CF4FDA0F-30FE-4E32-A123-8E37086A81ED}" type="presParOf" srcId="{2037EE2E-5EC7-4261-A2A4-411DC2155348}" destId="{05795A1F-3A93-4FB1-873E-855125F70FBE}" srcOrd="4" destOrd="0" presId="urn:microsoft.com/office/officeart/2005/8/layout/hierarchy2"/>
    <dgm:cxn modelId="{B54A477B-CC08-4B18-8412-C9DBAD68147F}" type="presParOf" srcId="{05795A1F-3A93-4FB1-873E-855125F70FBE}" destId="{DB97D1F1-8AB8-4361-903A-219B1E22ABD7}" srcOrd="0" destOrd="0" presId="urn:microsoft.com/office/officeart/2005/8/layout/hierarchy2"/>
    <dgm:cxn modelId="{6E936F74-8AA3-40B1-B414-E8852068FC63}" type="presParOf" srcId="{2037EE2E-5EC7-4261-A2A4-411DC2155348}" destId="{27769F12-9661-4EB3-8F84-B34D0EBC63B0}" srcOrd="5" destOrd="0" presId="urn:microsoft.com/office/officeart/2005/8/layout/hierarchy2"/>
    <dgm:cxn modelId="{2C20D40B-5470-49BD-A2D6-8B61C9CA22FC}" type="presParOf" srcId="{27769F12-9661-4EB3-8F84-B34D0EBC63B0}" destId="{C6CF51B9-87E7-4443-AD7F-E6BB21508202}" srcOrd="0" destOrd="0" presId="urn:microsoft.com/office/officeart/2005/8/layout/hierarchy2"/>
    <dgm:cxn modelId="{7F2094D7-2458-46F5-8DA7-8AAD6D913D03}" type="presParOf" srcId="{27769F12-9661-4EB3-8F84-B34D0EBC63B0}" destId="{324BDC84-3A7E-4BB1-907C-36A919009A11}" srcOrd="1" destOrd="0" presId="urn:microsoft.com/office/officeart/2005/8/layout/hierarchy2"/>
    <dgm:cxn modelId="{C0958527-9E8D-415E-B306-A87FDD32CE7F}" type="presParOf" srcId="{324BDC84-3A7E-4BB1-907C-36A919009A11}" destId="{74F82928-BD00-47FD-A5EE-4BB9C559A1BE}" srcOrd="0" destOrd="0" presId="urn:microsoft.com/office/officeart/2005/8/layout/hierarchy2"/>
    <dgm:cxn modelId="{3C28E770-D8F9-4E1B-8892-BE1FB5D5B968}" type="presParOf" srcId="{74F82928-BD00-47FD-A5EE-4BB9C559A1BE}" destId="{3B9A9A84-A4BF-4F00-8D3A-FC762FA32D81}" srcOrd="0" destOrd="0" presId="urn:microsoft.com/office/officeart/2005/8/layout/hierarchy2"/>
    <dgm:cxn modelId="{0B5AFDE2-458C-498F-B13C-178A864BF72E}" type="presParOf" srcId="{324BDC84-3A7E-4BB1-907C-36A919009A11}" destId="{C8848003-6759-4E71-8B2A-7220FF9154FA}" srcOrd="1" destOrd="0" presId="urn:microsoft.com/office/officeart/2005/8/layout/hierarchy2"/>
    <dgm:cxn modelId="{F5A88FCC-80FA-4BB3-8B80-77EF70E9E9ED}" type="presParOf" srcId="{C8848003-6759-4E71-8B2A-7220FF9154FA}" destId="{F56EDDD0-C883-449D-B7F8-6C5EA621AF68}" srcOrd="0" destOrd="0" presId="urn:microsoft.com/office/officeart/2005/8/layout/hierarchy2"/>
    <dgm:cxn modelId="{D6B5F3AA-78F6-42C4-AAE2-809DCCA4C0E2}" type="presParOf" srcId="{C8848003-6759-4E71-8B2A-7220FF9154FA}" destId="{73178CDC-49BB-4291-82D7-3CFA63F3D9A8}" srcOrd="1" destOrd="0" presId="urn:microsoft.com/office/officeart/2005/8/layout/hierarchy2"/>
    <dgm:cxn modelId="{9D828432-ADF6-4D30-8319-EC193E6D6CD0}" type="presParOf" srcId="{324BDC84-3A7E-4BB1-907C-36A919009A11}" destId="{DC3BA1EF-88D7-41D9-A3A9-42D96FEBD778}" srcOrd="2" destOrd="0" presId="urn:microsoft.com/office/officeart/2005/8/layout/hierarchy2"/>
    <dgm:cxn modelId="{BD8119B2-9E96-4CCD-9B35-2CDAE93F590F}" type="presParOf" srcId="{DC3BA1EF-88D7-41D9-A3A9-42D96FEBD778}" destId="{E4198248-FF8B-43F1-8A82-AA2B0E6481FF}" srcOrd="0" destOrd="0" presId="urn:microsoft.com/office/officeart/2005/8/layout/hierarchy2"/>
    <dgm:cxn modelId="{E78030CF-0A6A-4A62-8BB8-4B5AF3281DAC}" type="presParOf" srcId="{324BDC84-3A7E-4BB1-907C-36A919009A11}" destId="{F6D2C6DB-C9F8-45F5-94D5-859EC3E9932D}" srcOrd="3" destOrd="0" presId="urn:microsoft.com/office/officeart/2005/8/layout/hierarchy2"/>
    <dgm:cxn modelId="{2AC516D1-C108-424D-A922-19A22F9B966C}" type="presParOf" srcId="{F6D2C6DB-C9F8-45F5-94D5-859EC3E9932D}" destId="{0E9AAAA6-B756-47A9-83C4-DAA9F0D5D2EA}" srcOrd="0" destOrd="0" presId="urn:microsoft.com/office/officeart/2005/8/layout/hierarchy2"/>
    <dgm:cxn modelId="{A1E1ADDA-81FF-4561-A5C5-643E52E936ED}" type="presParOf" srcId="{F6D2C6DB-C9F8-45F5-94D5-859EC3E9932D}" destId="{D317937A-EB17-4406-BBD0-C1E10CC4D99A}" srcOrd="1" destOrd="0" presId="urn:microsoft.com/office/officeart/2005/8/layout/hierarchy2"/>
    <dgm:cxn modelId="{587B2C0B-B65B-46AF-BD8F-FF4D591A17B3}" type="presParOf" srcId="{324BDC84-3A7E-4BB1-907C-36A919009A11}" destId="{F54A0C34-D946-48E4-A70F-96E2A42562A2}" srcOrd="4" destOrd="0" presId="urn:microsoft.com/office/officeart/2005/8/layout/hierarchy2"/>
    <dgm:cxn modelId="{0373FAC4-2EF1-4F37-851D-BDB6750F2CBD}" type="presParOf" srcId="{F54A0C34-D946-48E4-A70F-96E2A42562A2}" destId="{C96AF02D-2BDB-4567-B4A5-818535F993E6}" srcOrd="0" destOrd="0" presId="urn:microsoft.com/office/officeart/2005/8/layout/hierarchy2"/>
    <dgm:cxn modelId="{BEC2D8F8-CCB7-4F93-ACE0-C8EC6828EB18}" type="presParOf" srcId="{324BDC84-3A7E-4BB1-907C-36A919009A11}" destId="{273329D4-950B-4EA7-85AC-9C67C0D8CDF8}" srcOrd="5" destOrd="0" presId="urn:microsoft.com/office/officeart/2005/8/layout/hierarchy2"/>
    <dgm:cxn modelId="{1CB1C7B1-B4C2-481B-A8CF-8CEAAB0B91D6}" type="presParOf" srcId="{273329D4-950B-4EA7-85AC-9C67C0D8CDF8}" destId="{3576F1FF-7190-4FE2-AB23-1B4521D00A72}" srcOrd="0" destOrd="0" presId="urn:microsoft.com/office/officeart/2005/8/layout/hierarchy2"/>
    <dgm:cxn modelId="{20628BB7-8572-4AA8-9CD6-5E805B66DE67}" type="presParOf" srcId="{273329D4-950B-4EA7-85AC-9C67C0D8CDF8}" destId="{07266D9D-7B93-48ED-80DD-6CE458945746}"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DE304D-0322-405D-9B63-5B39E7229468}" type="doc">
      <dgm:prSet loTypeId="urn:microsoft.com/office/officeart/2005/8/layout/hierarchy3" loCatId="hierarchy" qsTypeId="urn:microsoft.com/office/officeart/2005/8/quickstyle/simple1" qsCatId="simple" csTypeId="urn:microsoft.com/office/officeart/2005/8/colors/colorful5" csCatId="colorful" phldr="1"/>
      <dgm:spPr/>
      <dgm:t>
        <a:bodyPr/>
        <a:lstStyle/>
        <a:p>
          <a:endParaRPr lang="en-US"/>
        </a:p>
      </dgm:t>
    </dgm:pt>
    <dgm:pt modelId="{77683F20-C8F6-427A-AF8A-D5D485C68A7D}">
      <dgm:prSet/>
      <dgm:spPr/>
      <dgm:t>
        <a:bodyPr/>
        <a:lstStyle/>
        <a:p>
          <a:pPr rtl="0"/>
          <a:r>
            <a:rPr lang="en-US" dirty="0" smtClean="0">
              <a:latin typeface="+mj-lt"/>
            </a:rPr>
            <a:t>Enrollment</a:t>
          </a:r>
          <a:endParaRPr lang="en-US" dirty="0">
            <a:latin typeface="+mj-lt"/>
          </a:endParaRPr>
        </a:p>
      </dgm:t>
    </dgm:pt>
    <dgm:pt modelId="{B5D6D7B4-82D9-4C0D-8BF6-1B4D811ADB9B}" type="parTrans" cxnId="{45E938A9-4D4D-4D99-9BE1-459D15384FB8}">
      <dgm:prSet/>
      <dgm:spPr/>
      <dgm:t>
        <a:bodyPr/>
        <a:lstStyle/>
        <a:p>
          <a:endParaRPr lang="en-US"/>
        </a:p>
      </dgm:t>
    </dgm:pt>
    <dgm:pt modelId="{5F82A4F6-18D1-4E28-BD18-CF8BF0684994}" type="sibTrans" cxnId="{45E938A9-4D4D-4D99-9BE1-459D15384FB8}">
      <dgm:prSet/>
      <dgm:spPr/>
      <dgm:t>
        <a:bodyPr/>
        <a:lstStyle/>
        <a:p>
          <a:endParaRPr lang="en-US"/>
        </a:p>
      </dgm:t>
    </dgm:pt>
    <dgm:pt modelId="{6E1F923F-AE6C-404E-8E27-0FC7AF79DC55}">
      <dgm:prSet/>
      <dgm:spPr/>
      <dgm:t>
        <a:bodyPr/>
        <a:lstStyle/>
        <a:p>
          <a:pPr rtl="0"/>
          <a:r>
            <a:rPr lang="en-US" dirty="0" smtClean="0">
              <a:latin typeface="+mj-lt"/>
            </a:rPr>
            <a:t>Account Access</a:t>
          </a:r>
          <a:endParaRPr lang="en-US" dirty="0">
            <a:latin typeface="+mj-lt"/>
          </a:endParaRPr>
        </a:p>
      </dgm:t>
    </dgm:pt>
    <dgm:pt modelId="{E70CF90D-339D-4EBD-B8B9-1703E6CEBC12}" type="parTrans" cxnId="{42C6EF09-3E94-4344-A924-3D15514C5CAE}">
      <dgm:prSet/>
      <dgm:spPr/>
      <dgm:t>
        <a:bodyPr/>
        <a:lstStyle/>
        <a:p>
          <a:endParaRPr lang="en-US"/>
        </a:p>
      </dgm:t>
    </dgm:pt>
    <dgm:pt modelId="{D03954FE-CDBC-434B-909F-18DAAC52AAC7}" type="sibTrans" cxnId="{42C6EF09-3E94-4344-A924-3D15514C5CAE}">
      <dgm:prSet/>
      <dgm:spPr/>
      <dgm:t>
        <a:bodyPr/>
        <a:lstStyle/>
        <a:p>
          <a:endParaRPr lang="en-US"/>
        </a:p>
      </dgm:t>
    </dgm:pt>
    <dgm:pt modelId="{C33FE8BE-BC0C-4CAA-BDA0-6EE1F3D404C0}">
      <dgm:prSet/>
      <dgm:spPr/>
      <dgm:t>
        <a:bodyPr/>
        <a:lstStyle/>
        <a:p>
          <a:pPr rtl="0"/>
          <a:r>
            <a:rPr lang="en-US" dirty="0" smtClean="0">
              <a:latin typeface="+mj-lt"/>
            </a:rPr>
            <a:t>TSP website</a:t>
          </a:r>
          <a:endParaRPr lang="en-US" dirty="0">
            <a:latin typeface="+mj-lt"/>
          </a:endParaRPr>
        </a:p>
      </dgm:t>
    </dgm:pt>
    <dgm:pt modelId="{094C4208-A2AA-4E4F-9E1B-04957C2E8B35}" type="parTrans" cxnId="{CDD7282F-4DBC-4709-9ADB-55658BB8B3EC}">
      <dgm:prSet/>
      <dgm:spPr/>
      <dgm:t>
        <a:bodyPr/>
        <a:lstStyle/>
        <a:p>
          <a:endParaRPr lang="en-US"/>
        </a:p>
      </dgm:t>
    </dgm:pt>
    <dgm:pt modelId="{D9CD9EC0-86CF-44B5-91BA-C6813EF25458}" type="sibTrans" cxnId="{CDD7282F-4DBC-4709-9ADB-55658BB8B3EC}">
      <dgm:prSet/>
      <dgm:spPr/>
      <dgm:t>
        <a:bodyPr/>
        <a:lstStyle/>
        <a:p>
          <a:endParaRPr lang="en-US"/>
        </a:p>
      </dgm:t>
    </dgm:pt>
    <dgm:pt modelId="{3F59E8EF-F335-4B88-8E40-B7CFE57BE805}">
      <dgm:prSet/>
      <dgm:spPr/>
      <dgm:t>
        <a:bodyPr/>
        <a:lstStyle/>
        <a:p>
          <a:pPr rtl="0"/>
          <a:r>
            <a:rPr lang="en-US" dirty="0" err="1" smtClean="0">
              <a:latin typeface="+mj-lt"/>
            </a:rPr>
            <a:t>Thriftline</a:t>
          </a:r>
          <a:endParaRPr lang="en-US" dirty="0">
            <a:latin typeface="+mj-lt"/>
          </a:endParaRPr>
        </a:p>
      </dgm:t>
    </dgm:pt>
    <dgm:pt modelId="{8DB4AB80-93C0-4D88-BAD8-A0C9C2C985A7}" type="parTrans" cxnId="{C61A7900-56A1-4E8E-9697-53511223BA1D}">
      <dgm:prSet/>
      <dgm:spPr/>
      <dgm:t>
        <a:bodyPr/>
        <a:lstStyle/>
        <a:p>
          <a:endParaRPr lang="en-US"/>
        </a:p>
      </dgm:t>
    </dgm:pt>
    <dgm:pt modelId="{E7BB521F-F4BE-4B6D-85BF-EC3B59D9D2BB}" type="sibTrans" cxnId="{C61A7900-56A1-4E8E-9697-53511223BA1D}">
      <dgm:prSet/>
      <dgm:spPr/>
      <dgm:t>
        <a:bodyPr/>
        <a:lstStyle/>
        <a:p>
          <a:endParaRPr lang="en-US"/>
        </a:p>
      </dgm:t>
    </dgm:pt>
    <dgm:pt modelId="{D0C7C65B-B3A3-45CB-8630-EBCD40A5FB2B}">
      <dgm:prSet/>
      <dgm:spPr/>
      <dgm:t>
        <a:bodyPr/>
        <a:lstStyle/>
        <a:p>
          <a:pPr rtl="0"/>
          <a:r>
            <a:rPr lang="en-US" dirty="0" smtClean="0">
              <a:latin typeface="+mj-lt"/>
            </a:rPr>
            <a:t>myPay website</a:t>
          </a:r>
          <a:endParaRPr lang="en-US" dirty="0">
            <a:latin typeface="+mj-lt"/>
          </a:endParaRPr>
        </a:p>
      </dgm:t>
    </dgm:pt>
    <dgm:pt modelId="{E576C84E-C52F-4549-BEA3-1FCC1850916E}" type="parTrans" cxnId="{AA6A9B25-ED7C-4BF1-993E-0234DBA09808}">
      <dgm:prSet/>
      <dgm:spPr/>
      <dgm:t>
        <a:bodyPr/>
        <a:lstStyle/>
        <a:p>
          <a:endParaRPr lang="en-US"/>
        </a:p>
      </dgm:t>
    </dgm:pt>
    <dgm:pt modelId="{F88464F8-B68C-4C08-BC12-C03C3A769628}" type="sibTrans" cxnId="{AA6A9B25-ED7C-4BF1-993E-0234DBA09808}">
      <dgm:prSet/>
      <dgm:spPr/>
      <dgm:t>
        <a:bodyPr/>
        <a:lstStyle/>
        <a:p>
          <a:endParaRPr lang="en-US"/>
        </a:p>
      </dgm:t>
    </dgm:pt>
    <dgm:pt modelId="{182FAD52-6690-4536-8F53-D2C15E087810}">
      <dgm:prSet/>
      <dgm:spPr/>
      <dgm:t>
        <a:bodyPr/>
        <a:lstStyle/>
        <a:p>
          <a:pPr rtl="0"/>
          <a:r>
            <a:rPr lang="en-US" dirty="0" smtClean="0">
              <a:latin typeface="+mj-lt"/>
            </a:rPr>
            <a:t>Password and PIN</a:t>
          </a:r>
          <a:endParaRPr lang="en-US" dirty="0">
            <a:latin typeface="+mj-lt"/>
          </a:endParaRPr>
        </a:p>
      </dgm:t>
    </dgm:pt>
    <dgm:pt modelId="{E5A46E5A-23C8-4594-83F3-45E101289088}" type="parTrans" cxnId="{89C5A60F-2A3A-47CE-A104-AFDEC95E8B5B}">
      <dgm:prSet/>
      <dgm:spPr/>
      <dgm:t>
        <a:bodyPr/>
        <a:lstStyle/>
        <a:p>
          <a:endParaRPr lang="en-US"/>
        </a:p>
      </dgm:t>
    </dgm:pt>
    <dgm:pt modelId="{3D91F07F-793B-4279-8484-770974947556}" type="sibTrans" cxnId="{89C5A60F-2A3A-47CE-A104-AFDEC95E8B5B}">
      <dgm:prSet/>
      <dgm:spPr/>
      <dgm:t>
        <a:bodyPr/>
        <a:lstStyle/>
        <a:p>
          <a:endParaRPr lang="en-US"/>
        </a:p>
      </dgm:t>
    </dgm:pt>
    <dgm:pt modelId="{DCB20F2F-5453-E942-A1E3-58D42BBDD7CF}" type="pres">
      <dgm:prSet presAssocID="{DFDE304D-0322-405D-9B63-5B39E7229468}" presName="diagram" presStyleCnt="0">
        <dgm:presLayoutVars>
          <dgm:chPref val="1"/>
          <dgm:dir/>
          <dgm:animOne val="branch"/>
          <dgm:animLvl val="lvl"/>
          <dgm:resizeHandles/>
        </dgm:presLayoutVars>
      </dgm:prSet>
      <dgm:spPr/>
      <dgm:t>
        <a:bodyPr/>
        <a:lstStyle/>
        <a:p>
          <a:endParaRPr lang="en-US"/>
        </a:p>
      </dgm:t>
    </dgm:pt>
    <dgm:pt modelId="{2FA9B2E3-F686-304A-A097-E6E405B8D5ED}" type="pres">
      <dgm:prSet presAssocID="{77683F20-C8F6-427A-AF8A-D5D485C68A7D}" presName="root" presStyleCnt="0"/>
      <dgm:spPr/>
      <dgm:t>
        <a:bodyPr/>
        <a:lstStyle/>
        <a:p>
          <a:endParaRPr lang="en-US"/>
        </a:p>
      </dgm:t>
    </dgm:pt>
    <dgm:pt modelId="{D1C708BF-C8C6-2243-8EFA-358195516053}" type="pres">
      <dgm:prSet presAssocID="{77683F20-C8F6-427A-AF8A-D5D485C68A7D}" presName="rootComposite" presStyleCnt="0"/>
      <dgm:spPr/>
      <dgm:t>
        <a:bodyPr/>
        <a:lstStyle/>
        <a:p>
          <a:endParaRPr lang="en-US"/>
        </a:p>
      </dgm:t>
    </dgm:pt>
    <dgm:pt modelId="{79693C06-67F8-1B4D-A25A-A37C9CC8884C}" type="pres">
      <dgm:prSet presAssocID="{77683F20-C8F6-427A-AF8A-D5D485C68A7D}" presName="rootText" presStyleLbl="node1" presStyleIdx="0" presStyleCnt="2" custScaleY="28752"/>
      <dgm:spPr/>
      <dgm:t>
        <a:bodyPr/>
        <a:lstStyle/>
        <a:p>
          <a:endParaRPr lang="en-US"/>
        </a:p>
      </dgm:t>
    </dgm:pt>
    <dgm:pt modelId="{BD9DA7ED-257E-944E-9266-DFB6C7AA10C8}" type="pres">
      <dgm:prSet presAssocID="{77683F20-C8F6-427A-AF8A-D5D485C68A7D}" presName="rootConnector" presStyleLbl="node1" presStyleIdx="0" presStyleCnt="2"/>
      <dgm:spPr/>
      <dgm:t>
        <a:bodyPr/>
        <a:lstStyle/>
        <a:p>
          <a:endParaRPr lang="en-US"/>
        </a:p>
      </dgm:t>
    </dgm:pt>
    <dgm:pt modelId="{4FA541A3-FE4D-9E4F-B491-15DB808914E9}" type="pres">
      <dgm:prSet presAssocID="{77683F20-C8F6-427A-AF8A-D5D485C68A7D}" presName="childShape" presStyleCnt="0"/>
      <dgm:spPr/>
      <dgm:t>
        <a:bodyPr/>
        <a:lstStyle/>
        <a:p>
          <a:endParaRPr lang="en-US"/>
        </a:p>
      </dgm:t>
    </dgm:pt>
    <dgm:pt modelId="{BA7D4388-8B3F-5047-9B99-4697290E070A}" type="pres">
      <dgm:prSet presAssocID="{E576C84E-C52F-4549-BEA3-1FCC1850916E}" presName="Name13" presStyleLbl="parChTrans1D2" presStyleIdx="0" presStyleCnt="4"/>
      <dgm:spPr/>
      <dgm:t>
        <a:bodyPr/>
        <a:lstStyle/>
        <a:p>
          <a:endParaRPr lang="en-US"/>
        </a:p>
      </dgm:t>
    </dgm:pt>
    <dgm:pt modelId="{F0007697-3612-2347-9C2D-7779460C8772}" type="pres">
      <dgm:prSet presAssocID="{D0C7C65B-B3A3-45CB-8630-EBCD40A5FB2B}" presName="childText" presStyleLbl="bgAcc1" presStyleIdx="0" presStyleCnt="4" custScaleY="28752">
        <dgm:presLayoutVars>
          <dgm:bulletEnabled val="1"/>
        </dgm:presLayoutVars>
      </dgm:prSet>
      <dgm:spPr/>
      <dgm:t>
        <a:bodyPr/>
        <a:lstStyle/>
        <a:p>
          <a:endParaRPr lang="en-US"/>
        </a:p>
      </dgm:t>
    </dgm:pt>
    <dgm:pt modelId="{4D8803D2-285C-9741-8BE9-31CE5F0D949E}" type="pres">
      <dgm:prSet presAssocID="{E5A46E5A-23C8-4594-83F3-45E101289088}" presName="Name13" presStyleLbl="parChTrans1D2" presStyleIdx="1" presStyleCnt="4"/>
      <dgm:spPr/>
      <dgm:t>
        <a:bodyPr/>
        <a:lstStyle/>
        <a:p>
          <a:endParaRPr lang="en-US"/>
        </a:p>
      </dgm:t>
    </dgm:pt>
    <dgm:pt modelId="{3F4816CC-66EB-6242-9EBA-2267EF0907A1}" type="pres">
      <dgm:prSet presAssocID="{182FAD52-6690-4536-8F53-D2C15E087810}" presName="childText" presStyleLbl="bgAcc1" presStyleIdx="1" presStyleCnt="4" custScaleY="28752">
        <dgm:presLayoutVars>
          <dgm:bulletEnabled val="1"/>
        </dgm:presLayoutVars>
      </dgm:prSet>
      <dgm:spPr/>
      <dgm:t>
        <a:bodyPr/>
        <a:lstStyle/>
        <a:p>
          <a:endParaRPr lang="en-US"/>
        </a:p>
      </dgm:t>
    </dgm:pt>
    <dgm:pt modelId="{0D0A9143-677C-A045-A878-0D00CB9CD146}" type="pres">
      <dgm:prSet presAssocID="{6E1F923F-AE6C-404E-8E27-0FC7AF79DC55}" presName="root" presStyleCnt="0"/>
      <dgm:spPr/>
      <dgm:t>
        <a:bodyPr/>
        <a:lstStyle/>
        <a:p>
          <a:endParaRPr lang="en-US"/>
        </a:p>
      </dgm:t>
    </dgm:pt>
    <dgm:pt modelId="{351C8492-5641-D34F-A763-53F7784C9CCC}" type="pres">
      <dgm:prSet presAssocID="{6E1F923F-AE6C-404E-8E27-0FC7AF79DC55}" presName="rootComposite" presStyleCnt="0"/>
      <dgm:spPr/>
      <dgm:t>
        <a:bodyPr/>
        <a:lstStyle/>
        <a:p>
          <a:endParaRPr lang="en-US"/>
        </a:p>
      </dgm:t>
    </dgm:pt>
    <dgm:pt modelId="{6FF38A22-4D7D-4B49-8C19-90187530B0C4}" type="pres">
      <dgm:prSet presAssocID="{6E1F923F-AE6C-404E-8E27-0FC7AF79DC55}" presName="rootText" presStyleLbl="node1" presStyleIdx="1" presStyleCnt="2" custScaleY="28752"/>
      <dgm:spPr/>
      <dgm:t>
        <a:bodyPr/>
        <a:lstStyle/>
        <a:p>
          <a:endParaRPr lang="en-US"/>
        </a:p>
      </dgm:t>
    </dgm:pt>
    <dgm:pt modelId="{89FDF11A-F136-9946-9146-E18534291934}" type="pres">
      <dgm:prSet presAssocID="{6E1F923F-AE6C-404E-8E27-0FC7AF79DC55}" presName="rootConnector" presStyleLbl="node1" presStyleIdx="1" presStyleCnt="2"/>
      <dgm:spPr/>
      <dgm:t>
        <a:bodyPr/>
        <a:lstStyle/>
        <a:p>
          <a:endParaRPr lang="en-US"/>
        </a:p>
      </dgm:t>
    </dgm:pt>
    <dgm:pt modelId="{B330D9C1-B213-8D46-B49F-2E3F5046C1BA}" type="pres">
      <dgm:prSet presAssocID="{6E1F923F-AE6C-404E-8E27-0FC7AF79DC55}" presName="childShape" presStyleCnt="0"/>
      <dgm:spPr/>
      <dgm:t>
        <a:bodyPr/>
        <a:lstStyle/>
        <a:p>
          <a:endParaRPr lang="en-US"/>
        </a:p>
      </dgm:t>
    </dgm:pt>
    <dgm:pt modelId="{41C784EB-4C42-3C45-B4F4-04F84A07A073}" type="pres">
      <dgm:prSet presAssocID="{094C4208-A2AA-4E4F-9E1B-04957C2E8B35}" presName="Name13" presStyleLbl="parChTrans1D2" presStyleIdx="2" presStyleCnt="4"/>
      <dgm:spPr/>
      <dgm:t>
        <a:bodyPr/>
        <a:lstStyle/>
        <a:p>
          <a:endParaRPr lang="en-US"/>
        </a:p>
      </dgm:t>
    </dgm:pt>
    <dgm:pt modelId="{B23455EA-529D-5B43-87B6-CCC7B166A4E6}" type="pres">
      <dgm:prSet presAssocID="{C33FE8BE-BC0C-4CAA-BDA0-6EE1F3D404C0}" presName="childText" presStyleLbl="bgAcc1" presStyleIdx="2" presStyleCnt="4" custScaleY="28752">
        <dgm:presLayoutVars>
          <dgm:bulletEnabled val="1"/>
        </dgm:presLayoutVars>
      </dgm:prSet>
      <dgm:spPr/>
      <dgm:t>
        <a:bodyPr/>
        <a:lstStyle/>
        <a:p>
          <a:endParaRPr lang="en-US"/>
        </a:p>
      </dgm:t>
    </dgm:pt>
    <dgm:pt modelId="{2DDAD22C-8B72-8F4B-A4CC-C50DDE49D559}" type="pres">
      <dgm:prSet presAssocID="{8DB4AB80-93C0-4D88-BAD8-A0C9C2C985A7}" presName="Name13" presStyleLbl="parChTrans1D2" presStyleIdx="3" presStyleCnt="4"/>
      <dgm:spPr/>
      <dgm:t>
        <a:bodyPr/>
        <a:lstStyle/>
        <a:p>
          <a:endParaRPr lang="en-US"/>
        </a:p>
      </dgm:t>
    </dgm:pt>
    <dgm:pt modelId="{D73FBFC3-391E-BA4E-9C51-68DDC0B063EB}" type="pres">
      <dgm:prSet presAssocID="{3F59E8EF-F335-4B88-8E40-B7CFE57BE805}" presName="childText" presStyleLbl="bgAcc1" presStyleIdx="3" presStyleCnt="4" custScaleY="28752">
        <dgm:presLayoutVars>
          <dgm:bulletEnabled val="1"/>
        </dgm:presLayoutVars>
      </dgm:prSet>
      <dgm:spPr/>
      <dgm:t>
        <a:bodyPr/>
        <a:lstStyle/>
        <a:p>
          <a:endParaRPr lang="en-US"/>
        </a:p>
      </dgm:t>
    </dgm:pt>
  </dgm:ptLst>
  <dgm:cxnLst>
    <dgm:cxn modelId="{3E4AF72D-9BA6-4B0D-BA11-B181D323F84A}" type="presOf" srcId="{E5A46E5A-23C8-4594-83F3-45E101289088}" destId="{4D8803D2-285C-9741-8BE9-31CE5F0D949E}" srcOrd="0" destOrd="0" presId="urn:microsoft.com/office/officeart/2005/8/layout/hierarchy3"/>
    <dgm:cxn modelId="{00286C48-E19D-46CA-88EA-E11C2B0E5BA7}" type="presOf" srcId="{C33FE8BE-BC0C-4CAA-BDA0-6EE1F3D404C0}" destId="{B23455EA-529D-5B43-87B6-CCC7B166A4E6}" srcOrd="0" destOrd="0" presId="urn:microsoft.com/office/officeart/2005/8/layout/hierarchy3"/>
    <dgm:cxn modelId="{C61A7900-56A1-4E8E-9697-53511223BA1D}" srcId="{6E1F923F-AE6C-404E-8E27-0FC7AF79DC55}" destId="{3F59E8EF-F335-4B88-8E40-B7CFE57BE805}" srcOrd="1" destOrd="0" parTransId="{8DB4AB80-93C0-4D88-BAD8-A0C9C2C985A7}" sibTransId="{E7BB521F-F4BE-4B6D-85BF-EC3B59D9D2BB}"/>
    <dgm:cxn modelId="{42C6EF09-3E94-4344-A924-3D15514C5CAE}" srcId="{DFDE304D-0322-405D-9B63-5B39E7229468}" destId="{6E1F923F-AE6C-404E-8E27-0FC7AF79DC55}" srcOrd="1" destOrd="0" parTransId="{E70CF90D-339D-4EBD-B8B9-1703E6CEBC12}" sibTransId="{D03954FE-CDBC-434B-909F-18DAAC52AAC7}"/>
    <dgm:cxn modelId="{D865E2B6-E472-4D9B-9DE6-38D6D5C4CB86}" type="presOf" srcId="{3F59E8EF-F335-4B88-8E40-B7CFE57BE805}" destId="{D73FBFC3-391E-BA4E-9C51-68DDC0B063EB}" srcOrd="0" destOrd="0" presId="urn:microsoft.com/office/officeart/2005/8/layout/hierarchy3"/>
    <dgm:cxn modelId="{A3F3A4AC-8A19-41B0-9607-512867F9AE5C}" type="presOf" srcId="{8DB4AB80-93C0-4D88-BAD8-A0C9C2C985A7}" destId="{2DDAD22C-8B72-8F4B-A4CC-C50DDE49D559}" srcOrd="0" destOrd="0" presId="urn:microsoft.com/office/officeart/2005/8/layout/hierarchy3"/>
    <dgm:cxn modelId="{547A114F-D112-4739-A10E-EBE77B2EED04}" type="presOf" srcId="{094C4208-A2AA-4E4F-9E1B-04957C2E8B35}" destId="{41C784EB-4C42-3C45-B4F4-04F84A07A073}" srcOrd="0" destOrd="0" presId="urn:microsoft.com/office/officeart/2005/8/layout/hierarchy3"/>
    <dgm:cxn modelId="{B37D3BD9-0ECF-470C-B6E4-3B1383956367}" type="presOf" srcId="{6E1F923F-AE6C-404E-8E27-0FC7AF79DC55}" destId="{89FDF11A-F136-9946-9146-E18534291934}" srcOrd="1" destOrd="0" presId="urn:microsoft.com/office/officeart/2005/8/layout/hierarchy3"/>
    <dgm:cxn modelId="{19B3CA4C-B8BD-42E5-B1CB-BE04F8B92237}" type="presOf" srcId="{DFDE304D-0322-405D-9B63-5B39E7229468}" destId="{DCB20F2F-5453-E942-A1E3-58D42BBDD7CF}" srcOrd="0" destOrd="0" presId="urn:microsoft.com/office/officeart/2005/8/layout/hierarchy3"/>
    <dgm:cxn modelId="{CDD7282F-4DBC-4709-9ADB-55658BB8B3EC}" srcId="{6E1F923F-AE6C-404E-8E27-0FC7AF79DC55}" destId="{C33FE8BE-BC0C-4CAA-BDA0-6EE1F3D404C0}" srcOrd="0" destOrd="0" parTransId="{094C4208-A2AA-4E4F-9E1B-04957C2E8B35}" sibTransId="{D9CD9EC0-86CF-44B5-91BA-C6813EF25458}"/>
    <dgm:cxn modelId="{35EAEDC5-AE94-41FB-9F45-145C9B3BF23C}" type="presOf" srcId="{E576C84E-C52F-4549-BEA3-1FCC1850916E}" destId="{BA7D4388-8B3F-5047-9B99-4697290E070A}" srcOrd="0" destOrd="0" presId="urn:microsoft.com/office/officeart/2005/8/layout/hierarchy3"/>
    <dgm:cxn modelId="{45E938A9-4D4D-4D99-9BE1-459D15384FB8}" srcId="{DFDE304D-0322-405D-9B63-5B39E7229468}" destId="{77683F20-C8F6-427A-AF8A-D5D485C68A7D}" srcOrd="0" destOrd="0" parTransId="{B5D6D7B4-82D9-4C0D-8BF6-1B4D811ADB9B}" sibTransId="{5F82A4F6-18D1-4E28-BD18-CF8BF0684994}"/>
    <dgm:cxn modelId="{99D66328-5D18-4D29-B5C6-527BFA0A6D12}" type="presOf" srcId="{77683F20-C8F6-427A-AF8A-D5D485C68A7D}" destId="{BD9DA7ED-257E-944E-9266-DFB6C7AA10C8}" srcOrd="1" destOrd="0" presId="urn:microsoft.com/office/officeart/2005/8/layout/hierarchy3"/>
    <dgm:cxn modelId="{C5F4393C-030B-4D7C-8A97-BF461B61AD20}" type="presOf" srcId="{77683F20-C8F6-427A-AF8A-D5D485C68A7D}" destId="{79693C06-67F8-1B4D-A25A-A37C9CC8884C}" srcOrd="0" destOrd="0" presId="urn:microsoft.com/office/officeart/2005/8/layout/hierarchy3"/>
    <dgm:cxn modelId="{619413BD-99E0-4CC8-8101-F4D468C44A63}" type="presOf" srcId="{182FAD52-6690-4536-8F53-D2C15E087810}" destId="{3F4816CC-66EB-6242-9EBA-2267EF0907A1}" srcOrd="0" destOrd="0" presId="urn:microsoft.com/office/officeart/2005/8/layout/hierarchy3"/>
    <dgm:cxn modelId="{4B0548BB-A360-4C06-BA24-38428040FCEF}" type="presOf" srcId="{6E1F923F-AE6C-404E-8E27-0FC7AF79DC55}" destId="{6FF38A22-4D7D-4B49-8C19-90187530B0C4}" srcOrd="0" destOrd="0" presId="urn:microsoft.com/office/officeart/2005/8/layout/hierarchy3"/>
    <dgm:cxn modelId="{AA6A9B25-ED7C-4BF1-993E-0234DBA09808}" srcId="{77683F20-C8F6-427A-AF8A-D5D485C68A7D}" destId="{D0C7C65B-B3A3-45CB-8630-EBCD40A5FB2B}" srcOrd="0" destOrd="0" parTransId="{E576C84E-C52F-4549-BEA3-1FCC1850916E}" sibTransId="{F88464F8-B68C-4C08-BC12-C03C3A769628}"/>
    <dgm:cxn modelId="{B4F4E773-44FD-4156-A27D-35E7C5B78512}" type="presOf" srcId="{D0C7C65B-B3A3-45CB-8630-EBCD40A5FB2B}" destId="{F0007697-3612-2347-9C2D-7779460C8772}" srcOrd="0" destOrd="0" presId="urn:microsoft.com/office/officeart/2005/8/layout/hierarchy3"/>
    <dgm:cxn modelId="{89C5A60F-2A3A-47CE-A104-AFDEC95E8B5B}" srcId="{77683F20-C8F6-427A-AF8A-D5D485C68A7D}" destId="{182FAD52-6690-4536-8F53-D2C15E087810}" srcOrd="1" destOrd="0" parTransId="{E5A46E5A-23C8-4594-83F3-45E101289088}" sibTransId="{3D91F07F-793B-4279-8484-770974947556}"/>
    <dgm:cxn modelId="{C8FB9B0F-BAF2-49BE-AECE-D1B2A369D7B8}" type="presParOf" srcId="{DCB20F2F-5453-E942-A1E3-58D42BBDD7CF}" destId="{2FA9B2E3-F686-304A-A097-E6E405B8D5ED}" srcOrd="0" destOrd="0" presId="urn:microsoft.com/office/officeart/2005/8/layout/hierarchy3"/>
    <dgm:cxn modelId="{B977E6C9-747F-4DE1-9557-C49527A6871E}" type="presParOf" srcId="{2FA9B2E3-F686-304A-A097-E6E405B8D5ED}" destId="{D1C708BF-C8C6-2243-8EFA-358195516053}" srcOrd="0" destOrd="0" presId="urn:microsoft.com/office/officeart/2005/8/layout/hierarchy3"/>
    <dgm:cxn modelId="{331F655E-FD9A-40BB-BDE1-6B55168DAE2A}" type="presParOf" srcId="{D1C708BF-C8C6-2243-8EFA-358195516053}" destId="{79693C06-67F8-1B4D-A25A-A37C9CC8884C}" srcOrd="0" destOrd="0" presId="urn:microsoft.com/office/officeart/2005/8/layout/hierarchy3"/>
    <dgm:cxn modelId="{F358DBEB-C2D4-4241-9B0D-108344248611}" type="presParOf" srcId="{D1C708BF-C8C6-2243-8EFA-358195516053}" destId="{BD9DA7ED-257E-944E-9266-DFB6C7AA10C8}" srcOrd="1" destOrd="0" presId="urn:microsoft.com/office/officeart/2005/8/layout/hierarchy3"/>
    <dgm:cxn modelId="{99AB5EE1-510E-4AEF-A58C-4721B090C4E6}" type="presParOf" srcId="{2FA9B2E3-F686-304A-A097-E6E405B8D5ED}" destId="{4FA541A3-FE4D-9E4F-B491-15DB808914E9}" srcOrd="1" destOrd="0" presId="urn:microsoft.com/office/officeart/2005/8/layout/hierarchy3"/>
    <dgm:cxn modelId="{FCFA8ABE-E978-424C-BF8F-46460F418238}" type="presParOf" srcId="{4FA541A3-FE4D-9E4F-B491-15DB808914E9}" destId="{BA7D4388-8B3F-5047-9B99-4697290E070A}" srcOrd="0" destOrd="0" presId="urn:microsoft.com/office/officeart/2005/8/layout/hierarchy3"/>
    <dgm:cxn modelId="{E012CE09-E665-4965-91E9-BE70D5773C16}" type="presParOf" srcId="{4FA541A3-FE4D-9E4F-B491-15DB808914E9}" destId="{F0007697-3612-2347-9C2D-7779460C8772}" srcOrd="1" destOrd="0" presId="urn:microsoft.com/office/officeart/2005/8/layout/hierarchy3"/>
    <dgm:cxn modelId="{A543517C-4FEE-4B1F-A9DD-6EC9709AED5F}" type="presParOf" srcId="{4FA541A3-FE4D-9E4F-B491-15DB808914E9}" destId="{4D8803D2-285C-9741-8BE9-31CE5F0D949E}" srcOrd="2" destOrd="0" presId="urn:microsoft.com/office/officeart/2005/8/layout/hierarchy3"/>
    <dgm:cxn modelId="{5201EE6B-81BA-411D-A19C-61C587710DF2}" type="presParOf" srcId="{4FA541A3-FE4D-9E4F-B491-15DB808914E9}" destId="{3F4816CC-66EB-6242-9EBA-2267EF0907A1}" srcOrd="3" destOrd="0" presId="urn:microsoft.com/office/officeart/2005/8/layout/hierarchy3"/>
    <dgm:cxn modelId="{7CB7DB8E-92EF-40D3-B6A1-C768D710060F}" type="presParOf" srcId="{DCB20F2F-5453-E942-A1E3-58D42BBDD7CF}" destId="{0D0A9143-677C-A045-A878-0D00CB9CD146}" srcOrd="1" destOrd="0" presId="urn:microsoft.com/office/officeart/2005/8/layout/hierarchy3"/>
    <dgm:cxn modelId="{0AC78B61-6A0C-46C6-B976-67C385D6FC51}" type="presParOf" srcId="{0D0A9143-677C-A045-A878-0D00CB9CD146}" destId="{351C8492-5641-D34F-A763-53F7784C9CCC}" srcOrd="0" destOrd="0" presId="urn:microsoft.com/office/officeart/2005/8/layout/hierarchy3"/>
    <dgm:cxn modelId="{0231B0D4-86AD-4242-B3AB-8D66CED25DD1}" type="presParOf" srcId="{351C8492-5641-D34F-A763-53F7784C9CCC}" destId="{6FF38A22-4D7D-4B49-8C19-90187530B0C4}" srcOrd="0" destOrd="0" presId="urn:microsoft.com/office/officeart/2005/8/layout/hierarchy3"/>
    <dgm:cxn modelId="{8112DE4A-AB81-4E7A-B37A-2D60B5895028}" type="presParOf" srcId="{351C8492-5641-D34F-A763-53F7784C9CCC}" destId="{89FDF11A-F136-9946-9146-E18534291934}" srcOrd="1" destOrd="0" presId="urn:microsoft.com/office/officeart/2005/8/layout/hierarchy3"/>
    <dgm:cxn modelId="{42BABFAA-3E2A-4F39-98B4-8BD77A13A5D9}" type="presParOf" srcId="{0D0A9143-677C-A045-A878-0D00CB9CD146}" destId="{B330D9C1-B213-8D46-B49F-2E3F5046C1BA}" srcOrd="1" destOrd="0" presId="urn:microsoft.com/office/officeart/2005/8/layout/hierarchy3"/>
    <dgm:cxn modelId="{196C56C3-308B-435B-BD9D-6702FB907A47}" type="presParOf" srcId="{B330D9C1-B213-8D46-B49F-2E3F5046C1BA}" destId="{41C784EB-4C42-3C45-B4F4-04F84A07A073}" srcOrd="0" destOrd="0" presId="urn:microsoft.com/office/officeart/2005/8/layout/hierarchy3"/>
    <dgm:cxn modelId="{EE80F9E9-A51E-4969-A7E8-5AB84C9F1180}" type="presParOf" srcId="{B330D9C1-B213-8D46-B49F-2E3F5046C1BA}" destId="{B23455EA-529D-5B43-87B6-CCC7B166A4E6}" srcOrd="1" destOrd="0" presId="urn:microsoft.com/office/officeart/2005/8/layout/hierarchy3"/>
    <dgm:cxn modelId="{E913451D-C79B-457E-9785-5F118620D55E}" type="presParOf" srcId="{B330D9C1-B213-8D46-B49F-2E3F5046C1BA}" destId="{2DDAD22C-8B72-8F4B-A4CC-C50DDE49D559}" srcOrd="2" destOrd="0" presId="urn:microsoft.com/office/officeart/2005/8/layout/hierarchy3"/>
    <dgm:cxn modelId="{6E10017A-782F-4257-8341-3249AEDE1C5C}" type="presParOf" srcId="{B330D9C1-B213-8D46-B49F-2E3F5046C1BA}" destId="{D73FBFC3-391E-BA4E-9C51-68DDC0B063EB}"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6AEBF0D-4975-45DE-8BFB-C1425B4A3001}"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41C2891-52BA-4FE5-924D-76EA19041474}">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b="1" dirty="0" smtClean="0">
              <a:latin typeface="Gill Sans MT" panose="020B0502020104020203" pitchFamily="34" charset="0"/>
            </a:rPr>
            <a:t>View account balance</a:t>
          </a:r>
          <a:endParaRPr lang="en-US" b="1" dirty="0">
            <a:latin typeface="Gill Sans MT" panose="020B0502020104020203" pitchFamily="34" charset="0"/>
          </a:endParaRPr>
        </a:p>
      </dgm:t>
    </dgm:pt>
    <dgm:pt modelId="{D749BD78-D81A-47F0-BF61-5B9702EC12C0}" type="parTrans" cxnId="{73D2AAF9-13CE-403A-916D-F8CE1379F876}">
      <dgm:prSet/>
      <dgm:spPr/>
      <dgm:t>
        <a:bodyPr/>
        <a:lstStyle/>
        <a:p>
          <a:endParaRPr lang="en-US" b="1">
            <a:latin typeface="Gill Sans MT" panose="020B0502020104020203" pitchFamily="34" charset="0"/>
          </a:endParaRPr>
        </a:p>
      </dgm:t>
    </dgm:pt>
    <dgm:pt modelId="{C7D99169-0261-40AB-9ACA-BEBDD7F79F34}" type="sibTrans" cxnId="{73D2AAF9-13CE-403A-916D-F8CE1379F876}">
      <dgm:prSet/>
      <dgm:spPr/>
      <dgm:t>
        <a:bodyPr/>
        <a:lstStyle/>
        <a:p>
          <a:endParaRPr lang="en-US" b="1">
            <a:latin typeface="Gill Sans MT" panose="020B0502020104020203" pitchFamily="34" charset="0"/>
          </a:endParaRPr>
        </a:p>
      </dgm:t>
    </dgm:pt>
    <dgm:pt modelId="{31CD095A-9900-44EE-8008-41388B9F0A8C}">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b="1" dirty="0" smtClean="0">
              <a:latin typeface="Gill Sans MT" panose="020B0502020104020203" pitchFamily="34" charset="0"/>
            </a:rPr>
            <a:t>View Annual &amp; Quarterly Statements</a:t>
          </a:r>
        </a:p>
      </dgm:t>
    </dgm:pt>
    <dgm:pt modelId="{1788EE70-0D2A-429E-B272-125FE08AD850}" type="parTrans" cxnId="{0586FBF0-A03B-4B36-9333-BDE685C79A6B}">
      <dgm:prSet/>
      <dgm:spPr/>
      <dgm:t>
        <a:bodyPr/>
        <a:lstStyle/>
        <a:p>
          <a:endParaRPr lang="en-US" b="1">
            <a:latin typeface="Gill Sans MT" panose="020B0502020104020203" pitchFamily="34" charset="0"/>
          </a:endParaRPr>
        </a:p>
      </dgm:t>
    </dgm:pt>
    <dgm:pt modelId="{9D99FF08-11FA-4365-9AF8-EE71ED8BD4F4}" type="sibTrans" cxnId="{0586FBF0-A03B-4B36-9333-BDE685C79A6B}">
      <dgm:prSet/>
      <dgm:spPr/>
      <dgm:t>
        <a:bodyPr/>
        <a:lstStyle/>
        <a:p>
          <a:endParaRPr lang="en-US" b="1">
            <a:latin typeface="Gill Sans MT" panose="020B0502020104020203" pitchFamily="34" charset="0"/>
          </a:endParaRPr>
        </a:p>
      </dgm:t>
    </dgm:pt>
    <dgm:pt modelId="{94A6F954-008E-4678-B651-D6AD40CC72C3}">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b="1" dirty="0" smtClean="0">
              <a:latin typeface="Gill Sans MT" panose="020B0502020104020203" pitchFamily="34" charset="0"/>
            </a:rPr>
            <a:t>Change contribution allocation</a:t>
          </a:r>
          <a:endParaRPr lang="en-US" b="1" dirty="0">
            <a:latin typeface="Gill Sans MT" panose="020B0502020104020203" pitchFamily="34" charset="0"/>
          </a:endParaRPr>
        </a:p>
      </dgm:t>
    </dgm:pt>
    <dgm:pt modelId="{B8D02965-1C42-4A52-A33D-30AD91995012}" type="parTrans" cxnId="{6488DD95-2B55-45F3-9A53-9188BB05B1AE}">
      <dgm:prSet/>
      <dgm:spPr/>
      <dgm:t>
        <a:bodyPr/>
        <a:lstStyle/>
        <a:p>
          <a:endParaRPr lang="en-US" b="1">
            <a:latin typeface="Gill Sans MT" panose="020B0502020104020203" pitchFamily="34" charset="0"/>
          </a:endParaRPr>
        </a:p>
      </dgm:t>
    </dgm:pt>
    <dgm:pt modelId="{D6CA047E-B30D-4469-9837-BE62066FE58F}" type="sibTrans" cxnId="{6488DD95-2B55-45F3-9A53-9188BB05B1AE}">
      <dgm:prSet/>
      <dgm:spPr/>
      <dgm:t>
        <a:bodyPr/>
        <a:lstStyle/>
        <a:p>
          <a:endParaRPr lang="en-US" b="1">
            <a:latin typeface="Gill Sans MT" panose="020B0502020104020203" pitchFamily="34" charset="0"/>
          </a:endParaRPr>
        </a:p>
      </dgm:t>
    </dgm:pt>
    <dgm:pt modelId="{8A309916-0904-467E-85B9-AA48CFC77DC7}">
      <dgm:prSet phldrT="[Text]"/>
      <dgm:spPr/>
      <dgm:t>
        <a:bodyPr/>
        <a:lstStyle/>
        <a:p>
          <a:endParaRPr lang="en-US" b="1" dirty="0">
            <a:latin typeface="Gill Sans MT" panose="020B0502020104020203" pitchFamily="34" charset="0"/>
          </a:endParaRPr>
        </a:p>
      </dgm:t>
    </dgm:pt>
    <dgm:pt modelId="{A2A08FED-35AE-49A1-BC75-8AE7F3A70465}" type="parTrans" cxnId="{CE07387D-7F25-4B05-8CD1-7E7B487DE472}">
      <dgm:prSet/>
      <dgm:spPr/>
      <dgm:t>
        <a:bodyPr/>
        <a:lstStyle/>
        <a:p>
          <a:endParaRPr lang="en-US" b="1">
            <a:latin typeface="Gill Sans MT" panose="020B0502020104020203" pitchFamily="34" charset="0"/>
          </a:endParaRPr>
        </a:p>
      </dgm:t>
    </dgm:pt>
    <dgm:pt modelId="{DC309BE3-F772-407A-871B-F473000F8FC2}" type="sibTrans" cxnId="{CE07387D-7F25-4B05-8CD1-7E7B487DE472}">
      <dgm:prSet/>
      <dgm:spPr/>
      <dgm:t>
        <a:bodyPr/>
        <a:lstStyle/>
        <a:p>
          <a:endParaRPr lang="en-US" b="1">
            <a:latin typeface="Gill Sans MT" panose="020B0502020104020203" pitchFamily="34" charset="0"/>
          </a:endParaRPr>
        </a:p>
      </dgm:t>
    </dgm:pt>
    <dgm:pt modelId="{BB1DBAEB-44E5-402F-B995-2794FEA07637}">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b="1" dirty="0" smtClean="0">
              <a:latin typeface="Gill Sans MT" panose="020B0502020104020203" pitchFamily="34" charset="0"/>
            </a:rPr>
            <a:t>Request </a:t>
          </a:r>
          <a:r>
            <a:rPr lang="en-US" b="1" dirty="0" err="1" smtClean="0">
              <a:latin typeface="Gill Sans MT" panose="020B0502020104020203" pitchFamily="34" charset="0"/>
            </a:rPr>
            <a:t>interfund</a:t>
          </a:r>
          <a:r>
            <a:rPr lang="en-US" b="1" dirty="0" smtClean="0">
              <a:latin typeface="Gill Sans MT" panose="020B0502020104020203" pitchFamily="34" charset="0"/>
            </a:rPr>
            <a:t> transfers</a:t>
          </a:r>
          <a:endParaRPr lang="en-US" b="1" dirty="0">
            <a:latin typeface="Gill Sans MT" panose="020B0502020104020203" pitchFamily="34" charset="0"/>
          </a:endParaRPr>
        </a:p>
      </dgm:t>
    </dgm:pt>
    <dgm:pt modelId="{1F7E7C96-07BE-4B29-AF1C-56F75C22FDC5}" type="parTrans" cxnId="{3ECD31C0-933C-4BBD-B809-191642767E06}">
      <dgm:prSet/>
      <dgm:spPr/>
      <dgm:t>
        <a:bodyPr/>
        <a:lstStyle/>
        <a:p>
          <a:endParaRPr lang="en-US" b="1">
            <a:latin typeface="Gill Sans MT" panose="020B0502020104020203" pitchFamily="34" charset="0"/>
          </a:endParaRPr>
        </a:p>
      </dgm:t>
    </dgm:pt>
    <dgm:pt modelId="{412BAD17-DCB8-4C44-8351-9579E64ACB68}" type="sibTrans" cxnId="{3ECD31C0-933C-4BBD-B809-191642767E06}">
      <dgm:prSet/>
      <dgm:spPr/>
      <dgm:t>
        <a:bodyPr/>
        <a:lstStyle/>
        <a:p>
          <a:endParaRPr lang="en-US" b="1">
            <a:latin typeface="Gill Sans MT" panose="020B0502020104020203" pitchFamily="34" charset="0"/>
          </a:endParaRPr>
        </a:p>
      </dgm:t>
    </dgm:pt>
    <dgm:pt modelId="{DD1C9CEC-4BFB-43B5-95A2-F73EDA5F296D}">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b="1" dirty="0" smtClean="0">
              <a:latin typeface="Gill Sans MT" panose="020B0502020104020203" pitchFamily="34" charset="0"/>
            </a:rPr>
            <a:t>Request loans and withdrawals</a:t>
          </a:r>
          <a:endParaRPr lang="en-US" b="1" dirty="0">
            <a:latin typeface="Gill Sans MT" panose="020B0502020104020203" pitchFamily="34" charset="0"/>
          </a:endParaRPr>
        </a:p>
      </dgm:t>
    </dgm:pt>
    <dgm:pt modelId="{CC2D2EBE-AA6F-40C9-9B71-93287C408B04}" type="parTrans" cxnId="{ACCC96FD-15FE-4422-9C2B-2C2D9D2EFF9E}">
      <dgm:prSet/>
      <dgm:spPr/>
      <dgm:t>
        <a:bodyPr/>
        <a:lstStyle/>
        <a:p>
          <a:endParaRPr lang="en-US" b="1">
            <a:latin typeface="Gill Sans MT" panose="020B0502020104020203" pitchFamily="34" charset="0"/>
          </a:endParaRPr>
        </a:p>
      </dgm:t>
    </dgm:pt>
    <dgm:pt modelId="{C50334EB-4E3E-4735-A452-AE2A61D75A77}" type="sibTrans" cxnId="{ACCC96FD-15FE-4422-9C2B-2C2D9D2EFF9E}">
      <dgm:prSet/>
      <dgm:spPr/>
      <dgm:t>
        <a:bodyPr/>
        <a:lstStyle/>
        <a:p>
          <a:endParaRPr lang="en-US" b="1">
            <a:latin typeface="Gill Sans MT" panose="020B0502020104020203" pitchFamily="34" charset="0"/>
          </a:endParaRPr>
        </a:p>
      </dgm:t>
    </dgm:pt>
    <dgm:pt modelId="{BA139267-A7C2-42E9-B869-13A674CE135B}">
      <dgm:prSet phldrT="[Text]"/>
      <dgm:spPr/>
      <dgm:t>
        <a:bodyPr/>
        <a:lstStyle/>
        <a:p>
          <a:endParaRPr lang="en-US" b="1" dirty="0">
            <a:latin typeface="Gill Sans MT" panose="020B0502020104020203" pitchFamily="34" charset="0"/>
          </a:endParaRPr>
        </a:p>
      </dgm:t>
    </dgm:pt>
    <dgm:pt modelId="{C9C3A74F-61E2-4CF5-A6F3-D27A0124786E}" type="parTrans" cxnId="{15137EB1-F170-4FB1-B7A3-28B1FC5C9864}">
      <dgm:prSet/>
      <dgm:spPr/>
      <dgm:t>
        <a:bodyPr/>
        <a:lstStyle/>
        <a:p>
          <a:endParaRPr lang="en-US" b="1">
            <a:latin typeface="Gill Sans MT" panose="020B0502020104020203" pitchFamily="34" charset="0"/>
          </a:endParaRPr>
        </a:p>
      </dgm:t>
    </dgm:pt>
    <dgm:pt modelId="{D4EB3C09-E08A-454C-BF61-CAEA7AC8A765}" type="sibTrans" cxnId="{15137EB1-F170-4FB1-B7A3-28B1FC5C9864}">
      <dgm:prSet/>
      <dgm:spPr/>
      <dgm:t>
        <a:bodyPr/>
        <a:lstStyle/>
        <a:p>
          <a:endParaRPr lang="en-US" b="1">
            <a:latin typeface="Gill Sans MT" panose="020B0502020104020203" pitchFamily="34" charset="0"/>
          </a:endParaRPr>
        </a:p>
      </dgm:t>
    </dgm:pt>
    <dgm:pt modelId="{CE359CC8-3CDC-4904-8F4A-02BCF69BA915}">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b="1" dirty="0" smtClean="0">
              <a:latin typeface="Gill Sans MT" panose="020B0502020104020203" pitchFamily="34" charset="0"/>
            </a:rPr>
            <a:t>Create (or change a user ID)</a:t>
          </a:r>
          <a:endParaRPr lang="en-US" b="1" dirty="0">
            <a:latin typeface="Gill Sans MT" panose="020B0502020104020203" pitchFamily="34" charset="0"/>
          </a:endParaRPr>
        </a:p>
      </dgm:t>
    </dgm:pt>
    <dgm:pt modelId="{7F62BB0D-85DE-4D44-937A-9C4B7C898341}" type="parTrans" cxnId="{78940A30-09BF-4181-AC90-2D0EAC0F543B}">
      <dgm:prSet/>
      <dgm:spPr/>
      <dgm:t>
        <a:bodyPr/>
        <a:lstStyle/>
        <a:p>
          <a:endParaRPr lang="en-US" b="1">
            <a:latin typeface="Gill Sans MT" panose="020B0502020104020203" pitchFamily="34" charset="0"/>
          </a:endParaRPr>
        </a:p>
      </dgm:t>
    </dgm:pt>
    <dgm:pt modelId="{64309A90-F9AE-4C20-95E1-BAA6C7DCB444}" type="sibTrans" cxnId="{78940A30-09BF-4181-AC90-2D0EAC0F543B}">
      <dgm:prSet/>
      <dgm:spPr/>
      <dgm:t>
        <a:bodyPr/>
        <a:lstStyle/>
        <a:p>
          <a:endParaRPr lang="en-US" b="1">
            <a:latin typeface="Gill Sans MT" panose="020B0502020104020203" pitchFamily="34" charset="0"/>
          </a:endParaRPr>
        </a:p>
      </dgm:t>
    </dgm:pt>
    <dgm:pt modelId="{0E211D38-05FE-4BFC-AE72-C43F382BB3BD}">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b="1" dirty="0" smtClean="0">
              <a:latin typeface="Gill Sans MT" panose="020B0502020104020203" pitchFamily="34" charset="0"/>
            </a:rPr>
            <a:t>Change or request a Web password</a:t>
          </a:r>
          <a:endParaRPr lang="en-US" b="1" dirty="0">
            <a:latin typeface="Gill Sans MT" panose="020B0502020104020203" pitchFamily="34" charset="0"/>
          </a:endParaRPr>
        </a:p>
      </dgm:t>
    </dgm:pt>
    <dgm:pt modelId="{BBCB8D97-3014-4003-8044-5A480D95325E}" type="parTrans" cxnId="{465958BF-EF66-465F-8E83-2F1AA1A4AD5F}">
      <dgm:prSet/>
      <dgm:spPr/>
      <dgm:t>
        <a:bodyPr/>
        <a:lstStyle/>
        <a:p>
          <a:endParaRPr lang="en-US" b="1">
            <a:latin typeface="Gill Sans MT" panose="020B0502020104020203" pitchFamily="34" charset="0"/>
          </a:endParaRPr>
        </a:p>
      </dgm:t>
    </dgm:pt>
    <dgm:pt modelId="{70475751-C3E7-42ED-96DE-8F9916C09D5A}" type="sibTrans" cxnId="{465958BF-EF66-465F-8E83-2F1AA1A4AD5F}">
      <dgm:prSet/>
      <dgm:spPr/>
      <dgm:t>
        <a:bodyPr/>
        <a:lstStyle/>
        <a:p>
          <a:endParaRPr lang="en-US" b="1">
            <a:latin typeface="Gill Sans MT" panose="020B0502020104020203" pitchFamily="34" charset="0"/>
          </a:endParaRPr>
        </a:p>
      </dgm:t>
    </dgm:pt>
    <dgm:pt modelId="{FA0A98E0-6005-4DD7-8697-9FD861A3F300}" type="pres">
      <dgm:prSet presAssocID="{16AEBF0D-4975-45DE-8BFB-C1425B4A3001}" presName="Name0" presStyleCnt="0">
        <dgm:presLayoutVars>
          <dgm:chMax val="7"/>
          <dgm:chPref val="7"/>
          <dgm:dir/>
        </dgm:presLayoutVars>
      </dgm:prSet>
      <dgm:spPr/>
      <dgm:t>
        <a:bodyPr/>
        <a:lstStyle/>
        <a:p>
          <a:endParaRPr lang="en-US"/>
        </a:p>
      </dgm:t>
    </dgm:pt>
    <dgm:pt modelId="{27CFF84A-686A-4932-BFF3-B0505870A21E}" type="pres">
      <dgm:prSet presAssocID="{16AEBF0D-4975-45DE-8BFB-C1425B4A3001}" presName="Name1" presStyleCnt="0"/>
      <dgm:spPr/>
    </dgm:pt>
    <dgm:pt modelId="{95A20724-409E-403A-838F-867BB9B6F106}" type="pres">
      <dgm:prSet presAssocID="{16AEBF0D-4975-45DE-8BFB-C1425B4A3001}" presName="cycle" presStyleCnt="0"/>
      <dgm:spPr/>
    </dgm:pt>
    <dgm:pt modelId="{6E925444-1BEA-4F95-92EA-78C13FBADECF}" type="pres">
      <dgm:prSet presAssocID="{16AEBF0D-4975-45DE-8BFB-C1425B4A3001}" presName="srcNode" presStyleLbl="node1" presStyleIdx="0" presStyleCnt="7"/>
      <dgm:spPr/>
    </dgm:pt>
    <dgm:pt modelId="{77393884-5B8C-4728-B8CB-0D8963633319}" type="pres">
      <dgm:prSet presAssocID="{16AEBF0D-4975-45DE-8BFB-C1425B4A3001}" presName="conn" presStyleLbl="parChTrans1D2" presStyleIdx="0" presStyleCnt="1"/>
      <dgm:spPr/>
      <dgm:t>
        <a:bodyPr/>
        <a:lstStyle/>
        <a:p>
          <a:endParaRPr lang="en-US"/>
        </a:p>
      </dgm:t>
    </dgm:pt>
    <dgm:pt modelId="{AE6F4347-B1EA-44BD-9C34-48E57AA24F37}" type="pres">
      <dgm:prSet presAssocID="{16AEBF0D-4975-45DE-8BFB-C1425B4A3001}" presName="extraNode" presStyleLbl="node1" presStyleIdx="0" presStyleCnt="7"/>
      <dgm:spPr/>
    </dgm:pt>
    <dgm:pt modelId="{9E0284A6-EF54-4BA1-9532-57E47EFBDBB6}" type="pres">
      <dgm:prSet presAssocID="{16AEBF0D-4975-45DE-8BFB-C1425B4A3001}" presName="dstNode" presStyleLbl="node1" presStyleIdx="0" presStyleCnt="7"/>
      <dgm:spPr/>
    </dgm:pt>
    <dgm:pt modelId="{96DC7C71-696D-4677-AD2D-063B5AD101F4}" type="pres">
      <dgm:prSet presAssocID="{541C2891-52BA-4FE5-924D-76EA19041474}" presName="text_1" presStyleLbl="node1" presStyleIdx="0" presStyleCnt="7">
        <dgm:presLayoutVars>
          <dgm:bulletEnabled val="1"/>
        </dgm:presLayoutVars>
      </dgm:prSet>
      <dgm:spPr/>
      <dgm:t>
        <a:bodyPr/>
        <a:lstStyle/>
        <a:p>
          <a:endParaRPr lang="en-US"/>
        </a:p>
      </dgm:t>
    </dgm:pt>
    <dgm:pt modelId="{5D4C3614-523D-4242-A77D-27701F069657}" type="pres">
      <dgm:prSet presAssocID="{541C2891-52BA-4FE5-924D-76EA19041474}" presName="accent_1" presStyleCnt="0"/>
      <dgm:spPr/>
    </dgm:pt>
    <dgm:pt modelId="{B0313C33-6374-49C0-B657-90779FFF9EA1}" type="pres">
      <dgm:prSet presAssocID="{541C2891-52BA-4FE5-924D-76EA19041474}" presName="accentRepeatNode" presStyleLbl="solidFgAcc1" presStyleIdx="0" presStyleCnt="7"/>
      <dgm:spPr/>
    </dgm:pt>
    <dgm:pt modelId="{687992E5-5735-4C88-8745-E259B50892D5}" type="pres">
      <dgm:prSet presAssocID="{31CD095A-9900-44EE-8008-41388B9F0A8C}" presName="text_2" presStyleLbl="node1" presStyleIdx="1" presStyleCnt="7">
        <dgm:presLayoutVars>
          <dgm:bulletEnabled val="1"/>
        </dgm:presLayoutVars>
      </dgm:prSet>
      <dgm:spPr/>
      <dgm:t>
        <a:bodyPr/>
        <a:lstStyle/>
        <a:p>
          <a:endParaRPr lang="en-US"/>
        </a:p>
      </dgm:t>
    </dgm:pt>
    <dgm:pt modelId="{C0D0DE5C-BABD-401C-A1E9-7A81D90F2555}" type="pres">
      <dgm:prSet presAssocID="{31CD095A-9900-44EE-8008-41388B9F0A8C}" presName="accent_2" presStyleCnt="0"/>
      <dgm:spPr/>
    </dgm:pt>
    <dgm:pt modelId="{F28BFA67-1D3A-44F4-AE38-D790AD4C5216}" type="pres">
      <dgm:prSet presAssocID="{31CD095A-9900-44EE-8008-41388B9F0A8C}" presName="accentRepeatNode" presStyleLbl="solidFgAcc1" presStyleIdx="1" presStyleCnt="7"/>
      <dgm:spPr/>
    </dgm:pt>
    <dgm:pt modelId="{915D7489-FC2D-4624-9C5E-A23BC8266D88}" type="pres">
      <dgm:prSet presAssocID="{94A6F954-008E-4678-B651-D6AD40CC72C3}" presName="text_3" presStyleLbl="node1" presStyleIdx="2" presStyleCnt="7">
        <dgm:presLayoutVars>
          <dgm:bulletEnabled val="1"/>
        </dgm:presLayoutVars>
      </dgm:prSet>
      <dgm:spPr/>
      <dgm:t>
        <a:bodyPr/>
        <a:lstStyle/>
        <a:p>
          <a:endParaRPr lang="en-US"/>
        </a:p>
      </dgm:t>
    </dgm:pt>
    <dgm:pt modelId="{BD3BD8DD-FA9B-4046-9530-28A7698649B8}" type="pres">
      <dgm:prSet presAssocID="{94A6F954-008E-4678-B651-D6AD40CC72C3}" presName="accent_3" presStyleCnt="0"/>
      <dgm:spPr/>
    </dgm:pt>
    <dgm:pt modelId="{B64B7C8C-7AFD-4E18-99AE-C29F25AEAD9A}" type="pres">
      <dgm:prSet presAssocID="{94A6F954-008E-4678-B651-D6AD40CC72C3}" presName="accentRepeatNode" presStyleLbl="solidFgAcc1" presStyleIdx="2" presStyleCnt="7"/>
      <dgm:spPr/>
    </dgm:pt>
    <dgm:pt modelId="{17C64266-BFBB-4890-9CDD-806389706DBC}" type="pres">
      <dgm:prSet presAssocID="{BB1DBAEB-44E5-402F-B995-2794FEA07637}" presName="text_4" presStyleLbl="node1" presStyleIdx="3" presStyleCnt="7">
        <dgm:presLayoutVars>
          <dgm:bulletEnabled val="1"/>
        </dgm:presLayoutVars>
      </dgm:prSet>
      <dgm:spPr/>
      <dgm:t>
        <a:bodyPr/>
        <a:lstStyle/>
        <a:p>
          <a:endParaRPr lang="en-US"/>
        </a:p>
      </dgm:t>
    </dgm:pt>
    <dgm:pt modelId="{E95578E9-AAB1-4662-BD61-788B7495A07A}" type="pres">
      <dgm:prSet presAssocID="{BB1DBAEB-44E5-402F-B995-2794FEA07637}" presName="accent_4" presStyleCnt="0"/>
      <dgm:spPr/>
    </dgm:pt>
    <dgm:pt modelId="{50E5DB67-07F8-4503-8CD1-9E594C15A49D}" type="pres">
      <dgm:prSet presAssocID="{BB1DBAEB-44E5-402F-B995-2794FEA07637}" presName="accentRepeatNode" presStyleLbl="solidFgAcc1" presStyleIdx="3" presStyleCnt="7" custLinFactNeighborX="545" custLinFactNeighborY="-5144"/>
      <dgm:spPr/>
    </dgm:pt>
    <dgm:pt modelId="{62E018DC-2A81-4856-AA68-09ABB29642EB}" type="pres">
      <dgm:prSet presAssocID="{DD1C9CEC-4BFB-43B5-95A2-F73EDA5F296D}" presName="text_5" presStyleLbl="node1" presStyleIdx="4" presStyleCnt="7">
        <dgm:presLayoutVars>
          <dgm:bulletEnabled val="1"/>
        </dgm:presLayoutVars>
      </dgm:prSet>
      <dgm:spPr/>
      <dgm:t>
        <a:bodyPr/>
        <a:lstStyle/>
        <a:p>
          <a:endParaRPr lang="en-US"/>
        </a:p>
      </dgm:t>
    </dgm:pt>
    <dgm:pt modelId="{C435B163-E0D0-448E-8887-F4D0CDA695F8}" type="pres">
      <dgm:prSet presAssocID="{DD1C9CEC-4BFB-43B5-95A2-F73EDA5F296D}" presName="accent_5" presStyleCnt="0"/>
      <dgm:spPr/>
    </dgm:pt>
    <dgm:pt modelId="{CB79AD3B-E36F-4D7A-8B40-8964FD983B35}" type="pres">
      <dgm:prSet presAssocID="{DD1C9CEC-4BFB-43B5-95A2-F73EDA5F296D}" presName="accentRepeatNode" presStyleLbl="solidFgAcc1" presStyleIdx="4" presStyleCnt="7"/>
      <dgm:spPr/>
    </dgm:pt>
    <dgm:pt modelId="{DB508570-ECF5-4F6F-8765-E6D9F89F3251}" type="pres">
      <dgm:prSet presAssocID="{CE359CC8-3CDC-4904-8F4A-02BCF69BA915}" presName="text_6" presStyleLbl="node1" presStyleIdx="5" presStyleCnt="7">
        <dgm:presLayoutVars>
          <dgm:bulletEnabled val="1"/>
        </dgm:presLayoutVars>
      </dgm:prSet>
      <dgm:spPr/>
      <dgm:t>
        <a:bodyPr/>
        <a:lstStyle/>
        <a:p>
          <a:endParaRPr lang="en-US"/>
        </a:p>
      </dgm:t>
    </dgm:pt>
    <dgm:pt modelId="{E9E742C9-454F-4AC4-9743-B24FF136D09B}" type="pres">
      <dgm:prSet presAssocID="{CE359CC8-3CDC-4904-8F4A-02BCF69BA915}" presName="accent_6" presStyleCnt="0"/>
      <dgm:spPr/>
    </dgm:pt>
    <dgm:pt modelId="{68CE4FB6-6C82-4321-AB55-AE41DB0EB6C9}" type="pres">
      <dgm:prSet presAssocID="{CE359CC8-3CDC-4904-8F4A-02BCF69BA915}" presName="accentRepeatNode" presStyleLbl="solidFgAcc1" presStyleIdx="5" presStyleCnt="7"/>
      <dgm:spPr/>
    </dgm:pt>
    <dgm:pt modelId="{FD0AFC13-10BA-40E2-A2A6-CEAABDEF970D}" type="pres">
      <dgm:prSet presAssocID="{0E211D38-05FE-4BFC-AE72-C43F382BB3BD}" presName="text_7" presStyleLbl="node1" presStyleIdx="6" presStyleCnt="7">
        <dgm:presLayoutVars>
          <dgm:bulletEnabled val="1"/>
        </dgm:presLayoutVars>
      </dgm:prSet>
      <dgm:spPr/>
      <dgm:t>
        <a:bodyPr/>
        <a:lstStyle/>
        <a:p>
          <a:endParaRPr lang="en-US"/>
        </a:p>
      </dgm:t>
    </dgm:pt>
    <dgm:pt modelId="{D1FFADC0-CE9F-476C-98D4-6E2F1112AF09}" type="pres">
      <dgm:prSet presAssocID="{0E211D38-05FE-4BFC-AE72-C43F382BB3BD}" presName="accent_7" presStyleCnt="0"/>
      <dgm:spPr/>
    </dgm:pt>
    <dgm:pt modelId="{B8875C9B-6D49-407E-A2C5-B2843FA95773}" type="pres">
      <dgm:prSet presAssocID="{0E211D38-05FE-4BFC-AE72-C43F382BB3BD}" presName="accentRepeatNode" presStyleLbl="solidFgAcc1" presStyleIdx="6" presStyleCnt="7"/>
      <dgm:spPr/>
    </dgm:pt>
  </dgm:ptLst>
  <dgm:cxnLst>
    <dgm:cxn modelId="{73D2AAF9-13CE-403A-916D-F8CE1379F876}" srcId="{16AEBF0D-4975-45DE-8BFB-C1425B4A3001}" destId="{541C2891-52BA-4FE5-924D-76EA19041474}" srcOrd="0" destOrd="0" parTransId="{D749BD78-D81A-47F0-BF61-5B9702EC12C0}" sibTransId="{C7D99169-0261-40AB-9ACA-BEBDD7F79F34}"/>
    <dgm:cxn modelId="{78940A30-09BF-4181-AC90-2D0EAC0F543B}" srcId="{16AEBF0D-4975-45DE-8BFB-C1425B4A3001}" destId="{CE359CC8-3CDC-4904-8F4A-02BCF69BA915}" srcOrd="5" destOrd="0" parTransId="{7F62BB0D-85DE-4D44-937A-9C4B7C898341}" sibTransId="{64309A90-F9AE-4C20-95E1-BAA6C7DCB444}"/>
    <dgm:cxn modelId="{15137EB1-F170-4FB1-B7A3-28B1FC5C9864}" srcId="{16AEBF0D-4975-45DE-8BFB-C1425B4A3001}" destId="{BA139267-A7C2-42E9-B869-13A674CE135B}" srcOrd="7" destOrd="0" parTransId="{C9C3A74F-61E2-4CF5-A6F3-D27A0124786E}" sibTransId="{D4EB3C09-E08A-454C-BF61-CAEA7AC8A765}"/>
    <dgm:cxn modelId="{B7F45CF8-BA16-4856-A580-7C9D9CA54DC8}" type="presOf" srcId="{16AEBF0D-4975-45DE-8BFB-C1425B4A3001}" destId="{FA0A98E0-6005-4DD7-8697-9FD861A3F300}" srcOrd="0" destOrd="0" presId="urn:microsoft.com/office/officeart/2008/layout/VerticalCurvedList"/>
    <dgm:cxn modelId="{6488DD95-2B55-45F3-9A53-9188BB05B1AE}" srcId="{16AEBF0D-4975-45DE-8BFB-C1425B4A3001}" destId="{94A6F954-008E-4678-B651-D6AD40CC72C3}" srcOrd="2" destOrd="0" parTransId="{B8D02965-1C42-4A52-A33D-30AD91995012}" sibTransId="{D6CA047E-B30D-4469-9837-BE62066FE58F}"/>
    <dgm:cxn modelId="{B044E899-36D7-4F01-B412-334DDE1A0E5F}" type="presOf" srcId="{0E211D38-05FE-4BFC-AE72-C43F382BB3BD}" destId="{FD0AFC13-10BA-40E2-A2A6-CEAABDEF970D}" srcOrd="0" destOrd="0" presId="urn:microsoft.com/office/officeart/2008/layout/VerticalCurvedList"/>
    <dgm:cxn modelId="{8DE8483D-80C9-418A-88B4-1643791655F6}" type="presOf" srcId="{DD1C9CEC-4BFB-43B5-95A2-F73EDA5F296D}" destId="{62E018DC-2A81-4856-AA68-09ABB29642EB}" srcOrd="0" destOrd="0" presId="urn:microsoft.com/office/officeart/2008/layout/VerticalCurvedList"/>
    <dgm:cxn modelId="{0586FBF0-A03B-4B36-9333-BDE685C79A6B}" srcId="{16AEBF0D-4975-45DE-8BFB-C1425B4A3001}" destId="{31CD095A-9900-44EE-8008-41388B9F0A8C}" srcOrd="1" destOrd="0" parTransId="{1788EE70-0D2A-429E-B272-125FE08AD850}" sibTransId="{9D99FF08-11FA-4365-9AF8-EE71ED8BD4F4}"/>
    <dgm:cxn modelId="{7D7EF897-418A-4985-8720-1287D314D926}" type="presOf" srcId="{94A6F954-008E-4678-B651-D6AD40CC72C3}" destId="{915D7489-FC2D-4624-9C5E-A23BC8266D88}" srcOrd="0" destOrd="0" presId="urn:microsoft.com/office/officeart/2008/layout/VerticalCurvedList"/>
    <dgm:cxn modelId="{9BD20E6B-20BD-4BDC-A895-BFDD2AF421D3}" type="presOf" srcId="{C7D99169-0261-40AB-9ACA-BEBDD7F79F34}" destId="{77393884-5B8C-4728-B8CB-0D8963633319}" srcOrd="0" destOrd="0" presId="urn:microsoft.com/office/officeart/2008/layout/VerticalCurvedList"/>
    <dgm:cxn modelId="{465958BF-EF66-465F-8E83-2F1AA1A4AD5F}" srcId="{16AEBF0D-4975-45DE-8BFB-C1425B4A3001}" destId="{0E211D38-05FE-4BFC-AE72-C43F382BB3BD}" srcOrd="6" destOrd="0" parTransId="{BBCB8D97-3014-4003-8044-5A480D95325E}" sibTransId="{70475751-C3E7-42ED-96DE-8F9916C09D5A}"/>
    <dgm:cxn modelId="{CE07387D-7F25-4B05-8CD1-7E7B487DE472}" srcId="{16AEBF0D-4975-45DE-8BFB-C1425B4A3001}" destId="{8A309916-0904-467E-85B9-AA48CFC77DC7}" srcOrd="8" destOrd="0" parTransId="{A2A08FED-35AE-49A1-BC75-8AE7F3A70465}" sibTransId="{DC309BE3-F772-407A-871B-F473000F8FC2}"/>
    <dgm:cxn modelId="{3ECD31C0-933C-4BBD-B809-191642767E06}" srcId="{16AEBF0D-4975-45DE-8BFB-C1425B4A3001}" destId="{BB1DBAEB-44E5-402F-B995-2794FEA07637}" srcOrd="3" destOrd="0" parTransId="{1F7E7C96-07BE-4B29-AF1C-56F75C22FDC5}" sibTransId="{412BAD17-DCB8-4C44-8351-9579E64ACB68}"/>
    <dgm:cxn modelId="{603436B9-03F7-4916-8E6C-69A794A8D2EE}" type="presOf" srcId="{BB1DBAEB-44E5-402F-B995-2794FEA07637}" destId="{17C64266-BFBB-4890-9CDD-806389706DBC}" srcOrd="0" destOrd="0" presId="urn:microsoft.com/office/officeart/2008/layout/VerticalCurvedList"/>
    <dgm:cxn modelId="{DC477AF9-8C61-4930-A279-C5F4F48E24DB}" type="presOf" srcId="{CE359CC8-3CDC-4904-8F4A-02BCF69BA915}" destId="{DB508570-ECF5-4F6F-8765-E6D9F89F3251}" srcOrd="0" destOrd="0" presId="urn:microsoft.com/office/officeart/2008/layout/VerticalCurvedList"/>
    <dgm:cxn modelId="{B0663CA8-76A1-4D92-B70D-047546C83070}" type="presOf" srcId="{31CD095A-9900-44EE-8008-41388B9F0A8C}" destId="{687992E5-5735-4C88-8745-E259B50892D5}" srcOrd="0" destOrd="0" presId="urn:microsoft.com/office/officeart/2008/layout/VerticalCurvedList"/>
    <dgm:cxn modelId="{ACCC96FD-15FE-4422-9C2B-2C2D9D2EFF9E}" srcId="{16AEBF0D-4975-45DE-8BFB-C1425B4A3001}" destId="{DD1C9CEC-4BFB-43B5-95A2-F73EDA5F296D}" srcOrd="4" destOrd="0" parTransId="{CC2D2EBE-AA6F-40C9-9B71-93287C408B04}" sibTransId="{C50334EB-4E3E-4735-A452-AE2A61D75A77}"/>
    <dgm:cxn modelId="{329A4026-C3F8-4383-9ABC-C126FB990BFE}" type="presOf" srcId="{541C2891-52BA-4FE5-924D-76EA19041474}" destId="{96DC7C71-696D-4677-AD2D-063B5AD101F4}" srcOrd="0" destOrd="0" presId="urn:microsoft.com/office/officeart/2008/layout/VerticalCurvedList"/>
    <dgm:cxn modelId="{41124067-38BB-4D98-88A2-62C374ACF300}" type="presParOf" srcId="{FA0A98E0-6005-4DD7-8697-9FD861A3F300}" destId="{27CFF84A-686A-4932-BFF3-B0505870A21E}" srcOrd="0" destOrd="0" presId="urn:microsoft.com/office/officeart/2008/layout/VerticalCurvedList"/>
    <dgm:cxn modelId="{B25C6145-8006-4A54-BB8D-66CD678F12DA}" type="presParOf" srcId="{27CFF84A-686A-4932-BFF3-B0505870A21E}" destId="{95A20724-409E-403A-838F-867BB9B6F106}" srcOrd="0" destOrd="0" presId="urn:microsoft.com/office/officeart/2008/layout/VerticalCurvedList"/>
    <dgm:cxn modelId="{6F982DC7-A890-4617-AF26-581FDD2BA00B}" type="presParOf" srcId="{95A20724-409E-403A-838F-867BB9B6F106}" destId="{6E925444-1BEA-4F95-92EA-78C13FBADECF}" srcOrd="0" destOrd="0" presId="urn:microsoft.com/office/officeart/2008/layout/VerticalCurvedList"/>
    <dgm:cxn modelId="{F27768A3-D0DE-491B-AA38-4AE5FDA59271}" type="presParOf" srcId="{95A20724-409E-403A-838F-867BB9B6F106}" destId="{77393884-5B8C-4728-B8CB-0D8963633319}" srcOrd="1" destOrd="0" presId="urn:microsoft.com/office/officeart/2008/layout/VerticalCurvedList"/>
    <dgm:cxn modelId="{5B369648-3D48-4F74-9750-0198D92EA48B}" type="presParOf" srcId="{95A20724-409E-403A-838F-867BB9B6F106}" destId="{AE6F4347-B1EA-44BD-9C34-48E57AA24F37}" srcOrd="2" destOrd="0" presId="urn:microsoft.com/office/officeart/2008/layout/VerticalCurvedList"/>
    <dgm:cxn modelId="{6618ABCF-159D-4BAD-BA1E-BAF291D0CF0E}" type="presParOf" srcId="{95A20724-409E-403A-838F-867BB9B6F106}" destId="{9E0284A6-EF54-4BA1-9532-57E47EFBDBB6}" srcOrd="3" destOrd="0" presId="urn:microsoft.com/office/officeart/2008/layout/VerticalCurvedList"/>
    <dgm:cxn modelId="{E37FF87E-837F-479A-BFC8-9DCD048B1F32}" type="presParOf" srcId="{27CFF84A-686A-4932-BFF3-B0505870A21E}" destId="{96DC7C71-696D-4677-AD2D-063B5AD101F4}" srcOrd="1" destOrd="0" presId="urn:microsoft.com/office/officeart/2008/layout/VerticalCurvedList"/>
    <dgm:cxn modelId="{62FB116B-FCCB-4539-B70D-C46966C0DA67}" type="presParOf" srcId="{27CFF84A-686A-4932-BFF3-B0505870A21E}" destId="{5D4C3614-523D-4242-A77D-27701F069657}" srcOrd="2" destOrd="0" presId="urn:microsoft.com/office/officeart/2008/layout/VerticalCurvedList"/>
    <dgm:cxn modelId="{9434626C-2C34-48CA-8570-E69A5BF9A3E6}" type="presParOf" srcId="{5D4C3614-523D-4242-A77D-27701F069657}" destId="{B0313C33-6374-49C0-B657-90779FFF9EA1}" srcOrd="0" destOrd="0" presId="urn:microsoft.com/office/officeart/2008/layout/VerticalCurvedList"/>
    <dgm:cxn modelId="{327EDB90-12E4-4342-8CE8-16AED3727E56}" type="presParOf" srcId="{27CFF84A-686A-4932-BFF3-B0505870A21E}" destId="{687992E5-5735-4C88-8745-E259B50892D5}" srcOrd="3" destOrd="0" presId="urn:microsoft.com/office/officeart/2008/layout/VerticalCurvedList"/>
    <dgm:cxn modelId="{89003431-DC8A-409F-8CDA-DD71324D5D98}" type="presParOf" srcId="{27CFF84A-686A-4932-BFF3-B0505870A21E}" destId="{C0D0DE5C-BABD-401C-A1E9-7A81D90F2555}" srcOrd="4" destOrd="0" presId="urn:microsoft.com/office/officeart/2008/layout/VerticalCurvedList"/>
    <dgm:cxn modelId="{E2171355-2CA5-40D6-8E70-76D57CCDE66D}" type="presParOf" srcId="{C0D0DE5C-BABD-401C-A1E9-7A81D90F2555}" destId="{F28BFA67-1D3A-44F4-AE38-D790AD4C5216}" srcOrd="0" destOrd="0" presId="urn:microsoft.com/office/officeart/2008/layout/VerticalCurvedList"/>
    <dgm:cxn modelId="{6D72E1B5-A549-49F5-8065-8464210A8AA8}" type="presParOf" srcId="{27CFF84A-686A-4932-BFF3-B0505870A21E}" destId="{915D7489-FC2D-4624-9C5E-A23BC8266D88}" srcOrd="5" destOrd="0" presId="urn:microsoft.com/office/officeart/2008/layout/VerticalCurvedList"/>
    <dgm:cxn modelId="{162C9E9E-6106-407D-B109-BF01021BD542}" type="presParOf" srcId="{27CFF84A-686A-4932-BFF3-B0505870A21E}" destId="{BD3BD8DD-FA9B-4046-9530-28A7698649B8}" srcOrd="6" destOrd="0" presId="urn:microsoft.com/office/officeart/2008/layout/VerticalCurvedList"/>
    <dgm:cxn modelId="{CD123B42-60C6-482D-A93D-7FE0A7BA2871}" type="presParOf" srcId="{BD3BD8DD-FA9B-4046-9530-28A7698649B8}" destId="{B64B7C8C-7AFD-4E18-99AE-C29F25AEAD9A}" srcOrd="0" destOrd="0" presId="urn:microsoft.com/office/officeart/2008/layout/VerticalCurvedList"/>
    <dgm:cxn modelId="{608AE62F-3D0C-4768-98A2-B19B8A42AE7E}" type="presParOf" srcId="{27CFF84A-686A-4932-BFF3-B0505870A21E}" destId="{17C64266-BFBB-4890-9CDD-806389706DBC}" srcOrd="7" destOrd="0" presId="urn:microsoft.com/office/officeart/2008/layout/VerticalCurvedList"/>
    <dgm:cxn modelId="{955B2806-762A-4A24-BB01-97569EDD0E1B}" type="presParOf" srcId="{27CFF84A-686A-4932-BFF3-B0505870A21E}" destId="{E95578E9-AAB1-4662-BD61-788B7495A07A}" srcOrd="8" destOrd="0" presId="urn:microsoft.com/office/officeart/2008/layout/VerticalCurvedList"/>
    <dgm:cxn modelId="{6DBF333D-5738-4E5D-B9A5-6EEC6E6B7BC0}" type="presParOf" srcId="{E95578E9-AAB1-4662-BD61-788B7495A07A}" destId="{50E5DB67-07F8-4503-8CD1-9E594C15A49D}" srcOrd="0" destOrd="0" presId="urn:microsoft.com/office/officeart/2008/layout/VerticalCurvedList"/>
    <dgm:cxn modelId="{54CA1CD9-ED62-4713-B33A-C0198E77D1FC}" type="presParOf" srcId="{27CFF84A-686A-4932-BFF3-B0505870A21E}" destId="{62E018DC-2A81-4856-AA68-09ABB29642EB}" srcOrd="9" destOrd="0" presId="urn:microsoft.com/office/officeart/2008/layout/VerticalCurvedList"/>
    <dgm:cxn modelId="{DDA20A71-B01C-424E-AF70-F6C830B54B98}" type="presParOf" srcId="{27CFF84A-686A-4932-BFF3-B0505870A21E}" destId="{C435B163-E0D0-448E-8887-F4D0CDA695F8}" srcOrd="10" destOrd="0" presId="urn:microsoft.com/office/officeart/2008/layout/VerticalCurvedList"/>
    <dgm:cxn modelId="{1F56BC79-47AB-4764-85B6-800C7B682071}" type="presParOf" srcId="{C435B163-E0D0-448E-8887-F4D0CDA695F8}" destId="{CB79AD3B-E36F-4D7A-8B40-8964FD983B35}" srcOrd="0" destOrd="0" presId="urn:microsoft.com/office/officeart/2008/layout/VerticalCurvedList"/>
    <dgm:cxn modelId="{926EC76A-FEE3-4491-A7EA-79C8FC253B9F}" type="presParOf" srcId="{27CFF84A-686A-4932-BFF3-B0505870A21E}" destId="{DB508570-ECF5-4F6F-8765-E6D9F89F3251}" srcOrd="11" destOrd="0" presId="urn:microsoft.com/office/officeart/2008/layout/VerticalCurvedList"/>
    <dgm:cxn modelId="{8E9BD4E9-D4FC-4BD5-AC21-B5EC18BC5FB2}" type="presParOf" srcId="{27CFF84A-686A-4932-BFF3-B0505870A21E}" destId="{E9E742C9-454F-4AC4-9743-B24FF136D09B}" srcOrd="12" destOrd="0" presId="urn:microsoft.com/office/officeart/2008/layout/VerticalCurvedList"/>
    <dgm:cxn modelId="{04CD717F-5665-4C99-8518-EE00FAB175EE}" type="presParOf" srcId="{E9E742C9-454F-4AC4-9743-B24FF136D09B}" destId="{68CE4FB6-6C82-4321-AB55-AE41DB0EB6C9}" srcOrd="0" destOrd="0" presId="urn:microsoft.com/office/officeart/2008/layout/VerticalCurvedList"/>
    <dgm:cxn modelId="{F833E143-4C47-4A6C-81A6-F6D831CA3F10}" type="presParOf" srcId="{27CFF84A-686A-4932-BFF3-B0505870A21E}" destId="{FD0AFC13-10BA-40E2-A2A6-CEAABDEF970D}" srcOrd="13" destOrd="0" presId="urn:microsoft.com/office/officeart/2008/layout/VerticalCurvedList"/>
    <dgm:cxn modelId="{9F11B082-B70F-4470-803C-542C9476871F}" type="presParOf" srcId="{27CFF84A-686A-4932-BFF3-B0505870A21E}" destId="{D1FFADC0-CE9F-476C-98D4-6E2F1112AF09}" srcOrd="14" destOrd="0" presId="urn:microsoft.com/office/officeart/2008/layout/VerticalCurvedList"/>
    <dgm:cxn modelId="{AC344774-DA81-48DA-AE14-7E44665FD62A}" type="presParOf" srcId="{D1FFADC0-CE9F-476C-98D4-6E2F1112AF09}" destId="{B8875C9B-6D49-407E-A2C5-B2843FA95773}" srcOrd="0" destOrd="0" presId="urn:microsoft.com/office/officeart/2008/layout/VerticalCurv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64ACB51-7DC1-4CA8-ABB9-EC75CC37146E}" type="doc">
      <dgm:prSet loTypeId="urn:microsoft.com/office/officeart/2005/8/layout/vProcess5" loCatId="process" qsTypeId="urn:microsoft.com/office/officeart/2005/8/quickstyle/simple4" qsCatId="simple" csTypeId="urn:microsoft.com/office/officeart/2005/8/colors/colorful1#7" csCatId="colorful" phldr="1"/>
      <dgm:spPr/>
      <dgm:t>
        <a:bodyPr/>
        <a:lstStyle/>
        <a:p>
          <a:endParaRPr lang="en-US"/>
        </a:p>
      </dgm:t>
    </dgm:pt>
    <dgm:pt modelId="{EDB4C895-9252-4812-858E-52EF7AA31038}">
      <dgm:prSet phldrT="[Text]" custT="1"/>
      <dgm:spPr>
        <a:solidFill>
          <a:schemeClr val="accent6">
            <a:lumMod val="50000"/>
          </a:schemeClr>
        </a:solidFill>
      </dgm:spPr>
      <dgm:t>
        <a:bodyPr/>
        <a:lstStyle/>
        <a:p>
          <a:r>
            <a:rPr lang="en-US" sz="2800" dirty="0" smtClean="0">
              <a:latin typeface="+mj-lt"/>
            </a:rPr>
            <a:t>Pay Yourself First</a:t>
          </a:r>
          <a:endParaRPr lang="en-US" sz="2800" dirty="0">
            <a:latin typeface="+mj-lt"/>
          </a:endParaRPr>
        </a:p>
      </dgm:t>
    </dgm:pt>
    <dgm:pt modelId="{E2534BB7-2CE5-49D0-9A26-1596602295D9}" type="parTrans" cxnId="{1647319B-48D2-416C-934B-9D7C0844AF87}">
      <dgm:prSet/>
      <dgm:spPr/>
      <dgm:t>
        <a:bodyPr/>
        <a:lstStyle/>
        <a:p>
          <a:endParaRPr lang="en-US" sz="2800">
            <a:latin typeface="+mj-lt"/>
          </a:endParaRPr>
        </a:p>
      </dgm:t>
    </dgm:pt>
    <dgm:pt modelId="{3D684007-8D57-4603-92AB-D96012E50D09}" type="sibTrans" cxnId="{1647319B-48D2-416C-934B-9D7C0844AF87}">
      <dgm:prSet custT="1"/>
      <dgm:spPr>
        <a:solidFill>
          <a:schemeClr val="bg2"/>
        </a:solidFill>
      </dgm:spPr>
      <dgm:t>
        <a:bodyPr/>
        <a:lstStyle/>
        <a:p>
          <a:endParaRPr lang="en-US" sz="2800">
            <a:latin typeface="+mj-lt"/>
          </a:endParaRPr>
        </a:p>
      </dgm:t>
    </dgm:pt>
    <dgm:pt modelId="{B695D72D-35AD-4A14-B18F-62DE8059CEE1}">
      <dgm:prSet phldrT="[Text]" custT="1"/>
      <dgm:spPr>
        <a:solidFill>
          <a:schemeClr val="accent1"/>
        </a:solidFill>
      </dgm:spPr>
      <dgm:t>
        <a:bodyPr/>
        <a:lstStyle/>
        <a:p>
          <a:r>
            <a:rPr lang="en-US" sz="2800" dirty="0" smtClean="0">
              <a:latin typeface="+mj-lt"/>
            </a:rPr>
            <a:t>Automate Savings</a:t>
          </a:r>
          <a:endParaRPr lang="en-US" sz="2800" dirty="0">
            <a:latin typeface="+mj-lt"/>
          </a:endParaRPr>
        </a:p>
      </dgm:t>
    </dgm:pt>
    <dgm:pt modelId="{21D77B2F-215B-4C4A-BE28-992B3E98FFD7}" type="parTrans" cxnId="{DB5C6ADE-E5EB-40D5-BE79-93F81B832592}">
      <dgm:prSet/>
      <dgm:spPr/>
      <dgm:t>
        <a:bodyPr/>
        <a:lstStyle/>
        <a:p>
          <a:endParaRPr lang="en-US" sz="2800">
            <a:latin typeface="+mj-lt"/>
          </a:endParaRPr>
        </a:p>
      </dgm:t>
    </dgm:pt>
    <dgm:pt modelId="{A5A0F1F4-2202-4DEB-9D10-0F5DAFAA3A61}" type="sibTrans" cxnId="{DB5C6ADE-E5EB-40D5-BE79-93F81B832592}">
      <dgm:prSet custT="1"/>
      <dgm:spPr/>
      <dgm:t>
        <a:bodyPr/>
        <a:lstStyle/>
        <a:p>
          <a:endParaRPr lang="en-US" sz="2800">
            <a:latin typeface="+mj-lt"/>
          </a:endParaRPr>
        </a:p>
      </dgm:t>
    </dgm:pt>
    <dgm:pt modelId="{D44F038D-C51A-41C7-8108-6ACDBD0E20DA}">
      <dgm:prSet phldrT="[Text]" custT="1"/>
      <dgm:spPr/>
      <dgm:t>
        <a:bodyPr/>
        <a:lstStyle/>
        <a:p>
          <a:r>
            <a:rPr lang="en-US" sz="2800" dirty="0" smtClean="0">
              <a:latin typeface="+mj-lt"/>
            </a:rPr>
            <a:t>Maximize </a:t>
          </a:r>
          <a:r>
            <a:rPr lang="en-US" sz="2800" dirty="0" smtClean="0">
              <a:latin typeface="+mj-lt"/>
            </a:rPr>
            <a:t>Tax Advantaged </a:t>
          </a:r>
          <a:r>
            <a:rPr lang="en-US" sz="2800" dirty="0" smtClean="0">
              <a:latin typeface="+mj-lt"/>
            </a:rPr>
            <a:t>Opportunities</a:t>
          </a:r>
          <a:endParaRPr lang="en-US" sz="2800" dirty="0">
            <a:latin typeface="+mj-lt"/>
          </a:endParaRPr>
        </a:p>
      </dgm:t>
    </dgm:pt>
    <dgm:pt modelId="{952A23B3-A085-4D9D-9DAF-AA1CAFF6A294}" type="parTrans" cxnId="{45E24996-A54A-4E89-A559-E3A89115E5BD}">
      <dgm:prSet/>
      <dgm:spPr/>
      <dgm:t>
        <a:bodyPr/>
        <a:lstStyle/>
        <a:p>
          <a:endParaRPr lang="en-US" sz="2800">
            <a:latin typeface="+mj-lt"/>
          </a:endParaRPr>
        </a:p>
      </dgm:t>
    </dgm:pt>
    <dgm:pt modelId="{8D662D4A-9D5C-426E-9E35-4E20442C673A}" type="sibTrans" cxnId="{45E24996-A54A-4E89-A559-E3A89115E5BD}">
      <dgm:prSet custT="1"/>
      <dgm:spPr/>
      <dgm:t>
        <a:bodyPr/>
        <a:lstStyle/>
        <a:p>
          <a:endParaRPr lang="en-US" sz="2800">
            <a:latin typeface="+mj-lt"/>
          </a:endParaRPr>
        </a:p>
      </dgm:t>
    </dgm:pt>
    <dgm:pt modelId="{1E07AF33-B207-4FD0-B97F-C228CEF9DCAA}">
      <dgm:prSet phldrT="[Text]" custT="1"/>
      <dgm:spPr/>
      <dgm:t>
        <a:bodyPr/>
        <a:lstStyle/>
        <a:p>
          <a:r>
            <a:rPr lang="en-US" sz="2800" dirty="0" smtClean="0">
              <a:latin typeface="+mj-lt"/>
            </a:rPr>
            <a:t>Make Regular Monthly Investments</a:t>
          </a:r>
          <a:endParaRPr lang="en-US" sz="2800" dirty="0">
            <a:latin typeface="+mj-lt"/>
          </a:endParaRPr>
        </a:p>
      </dgm:t>
    </dgm:pt>
    <dgm:pt modelId="{7F2C7AC9-895C-4C90-A1DC-EFE69AF16723}" type="parTrans" cxnId="{4B920E04-0DD1-43DE-ABBA-B03DF1B2DDD6}">
      <dgm:prSet/>
      <dgm:spPr/>
      <dgm:t>
        <a:bodyPr/>
        <a:lstStyle/>
        <a:p>
          <a:endParaRPr lang="en-US" sz="2800">
            <a:latin typeface="+mj-lt"/>
          </a:endParaRPr>
        </a:p>
      </dgm:t>
    </dgm:pt>
    <dgm:pt modelId="{2685F500-D931-4E9D-A890-2EAA8112A837}" type="sibTrans" cxnId="{4B920E04-0DD1-43DE-ABBA-B03DF1B2DDD6}">
      <dgm:prSet/>
      <dgm:spPr/>
      <dgm:t>
        <a:bodyPr/>
        <a:lstStyle/>
        <a:p>
          <a:endParaRPr lang="en-US" sz="2800">
            <a:latin typeface="+mj-lt"/>
          </a:endParaRPr>
        </a:p>
      </dgm:t>
    </dgm:pt>
    <dgm:pt modelId="{6E9E25E6-5DA4-4050-BBEF-246C24FE62E2}" type="pres">
      <dgm:prSet presAssocID="{C64ACB51-7DC1-4CA8-ABB9-EC75CC37146E}" presName="outerComposite" presStyleCnt="0">
        <dgm:presLayoutVars>
          <dgm:chMax val="5"/>
          <dgm:dir/>
          <dgm:resizeHandles val="exact"/>
        </dgm:presLayoutVars>
      </dgm:prSet>
      <dgm:spPr/>
      <dgm:t>
        <a:bodyPr/>
        <a:lstStyle/>
        <a:p>
          <a:endParaRPr lang="en-US"/>
        </a:p>
      </dgm:t>
    </dgm:pt>
    <dgm:pt modelId="{7AF153E3-757A-465C-8124-8A776B68FBB4}" type="pres">
      <dgm:prSet presAssocID="{C64ACB51-7DC1-4CA8-ABB9-EC75CC37146E}" presName="dummyMaxCanvas" presStyleCnt="0">
        <dgm:presLayoutVars/>
      </dgm:prSet>
      <dgm:spPr/>
    </dgm:pt>
    <dgm:pt modelId="{1C4C01CF-296A-4615-AFAC-A77546FC8399}" type="pres">
      <dgm:prSet presAssocID="{C64ACB51-7DC1-4CA8-ABB9-EC75CC37146E}" presName="FourNodes_1" presStyleLbl="node1" presStyleIdx="0" presStyleCnt="4">
        <dgm:presLayoutVars>
          <dgm:bulletEnabled val="1"/>
        </dgm:presLayoutVars>
      </dgm:prSet>
      <dgm:spPr/>
      <dgm:t>
        <a:bodyPr/>
        <a:lstStyle/>
        <a:p>
          <a:endParaRPr lang="en-US"/>
        </a:p>
      </dgm:t>
    </dgm:pt>
    <dgm:pt modelId="{98918BFA-688D-46B7-8123-817AFC8F9C4C}" type="pres">
      <dgm:prSet presAssocID="{C64ACB51-7DC1-4CA8-ABB9-EC75CC37146E}" presName="FourNodes_2" presStyleLbl="node1" presStyleIdx="1" presStyleCnt="4">
        <dgm:presLayoutVars>
          <dgm:bulletEnabled val="1"/>
        </dgm:presLayoutVars>
      </dgm:prSet>
      <dgm:spPr/>
      <dgm:t>
        <a:bodyPr/>
        <a:lstStyle/>
        <a:p>
          <a:endParaRPr lang="en-US"/>
        </a:p>
      </dgm:t>
    </dgm:pt>
    <dgm:pt modelId="{BA543142-9DE3-45AB-BA37-0DA9B5B5D9E9}" type="pres">
      <dgm:prSet presAssocID="{C64ACB51-7DC1-4CA8-ABB9-EC75CC37146E}" presName="FourNodes_3" presStyleLbl="node1" presStyleIdx="2" presStyleCnt="4">
        <dgm:presLayoutVars>
          <dgm:bulletEnabled val="1"/>
        </dgm:presLayoutVars>
      </dgm:prSet>
      <dgm:spPr/>
      <dgm:t>
        <a:bodyPr/>
        <a:lstStyle/>
        <a:p>
          <a:endParaRPr lang="en-US"/>
        </a:p>
      </dgm:t>
    </dgm:pt>
    <dgm:pt modelId="{1F6EC239-EFAF-4610-967A-4D9D03DB8E09}" type="pres">
      <dgm:prSet presAssocID="{C64ACB51-7DC1-4CA8-ABB9-EC75CC37146E}" presName="FourNodes_4" presStyleLbl="node1" presStyleIdx="3" presStyleCnt="4">
        <dgm:presLayoutVars>
          <dgm:bulletEnabled val="1"/>
        </dgm:presLayoutVars>
      </dgm:prSet>
      <dgm:spPr/>
      <dgm:t>
        <a:bodyPr/>
        <a:lstStyle/>
        <a:p>
          <a:endParaRPr lang="en-US"/>
        </a:p>
      </dgm:t>
    </dgm:pt>
    <dgm:pt modelId="{F6866856-4FB2-49EE-A72C-C39DF6A93F0D}" type="pres">
      <dgm:prSet presAssocID="{C64ACB51-7DC1-4CA8-ABB9-EC75CC37146E}" presName="FourConn_1-2" presStyleLbl="fgAccFollowNode1" presStyleIdx="0" presStyleCnt="3">
        <dgm:presLayoutVars>
          <dgm:bulletEnabled val="1"/>
        </dgm:presLayoutVars>
      </dgm:prSet>
      <dgm:spPr/>
      <dgm:t>
        <a:bodyPr/>
        <a:lstStyle/>
        <a:p>
          <a:endParaRPr lang="en-US"/>
        </a:p>
      </dgm:t>
    </dgm:pt>
    <dgm:pt modelId="{7C018A44-48FE-4922-B02E-C70CA9A67E9D}" type="pres">
      <dgm:prSet presAssocID="{C64ACB51-7DC1-4CA8-ABB9-EC75CC37146E}" presName="FourConn_2-3" presStyleLbl="fgAccFollowNode1" presStyleIdx="1" presStyleCnt="3">
        <dgm:presLayoutVars>
          <dgm:bulletEnabled val="1"/>
        </dgm:presLayoutVars>
      </dgm:prSet>
      <dgm:spPr/>
      <dgm:t>
        <a:bodyPr/>
        <a:lstStyle/>
        <a:p>
          <a:endParaRPr lang="en-US"/>
        </a:p>
      </dgm:t>
    </dgm:pt>
    <dgm:pt modelId="{C65927E9-905B-4DF8-8FE2-C85DA47CB88A}" type="pres">
      <dgm:prSet presAssocID="{C64ACB51-7DC1-4CA8-ABB9-EC75CC37146E}" presName="FourConn_3-4" presStyleLbl="fgAccFollowNode1" presStyleIdx="2" presStyleCnt="3">
        <dgm:presLayoutVars>
          <dgm:bulletEnabled val="1"/>
        </dgm:presLayoutVars>
      </dgm:prSet>
      <dgm:spPr/>
      <dgm:t>
        <a:bodyPr/>
        <a:lstStyle/>
        <a:p>
          <a:endParaRPr lang="en-US"/>
        </a:p>
      </dgm:t>
    </dgm:pt>
    <dgm:pt modelId="{6A7E6D4D-C869-4D5B-A635-EB621758F501}" type="pres">
      <dgm:prSet presAssocID="{C64ACB51-7DC1-4CA8-ABB9-EC75CC37146E}" presName="FourNodes_1_text" presStyleLbl="node1" presStyleIdx="3" presStyleCnt="4">
        <dgm:presLayoutVars>
          <dgm:bulletEnabled val="1"/>
        </dgm:presLayoutVars>
      </dgm:prSet>
      <dgm:spPr/>
      <dgm:t>
        <a:bodyPr/>
        <a:lstStyle/>
        <a:p>
          <a:endParaRPr lang="en-US"/>
        </a:p>
      </dgm:t>
    </dgm:pt>
    <dgm:pt modelId="{C755C892-9468-4E78-AE51-0A490A2FC019}" type="pres">
      <dgm:prSet presAssocID="{C64ACB51-7DC1-4CA8-ABB9-EC75CC37146E}" presName="FourNodes_2_text" presStyleLbl="node1" presStyleIdx="3" presStyleCnt="4">
        <dgm:presLayoutVars>
          <dgm:bulletEnabled val="1"/>
        </dgm:presLayoutVars>
      </dgm:prSet>
      <dgm:spPr/>
      <dgm:t>
        <a:bodyPr/>
        <a:lstStyle/>
        <a:p>
          <a:endParaRPr lang="en-US"/>
        </a:p>
      </dgm:t>
    </dgm:pt>
    <dgm:pt modelId="{04720569-C4E7-4A21-B51F-F3374CFA1747}" type="pres">
      <dgm:prSet presAssocID="{C64ACB51-7DC1-4CA8-ABB9-EC75CC37146E}" presName="FourNodes_3_text" presStyleLbl="node1" presStyleIdx="3" presStyleCnt="4">
        <dgm:presLayoutVars>
          <dgm:bulletEnabled val="1"/>
        </dgm:presLayoutVars>
      </dgm:prSet>
      <dgm:spPr/>
      <dgm:t>
        <a:bodyPr/>
        <a:lstStyle/>
        <a:p>
          <a:endParaRPr lang="en-US"/>
        </a:p>
      </dgm:t>
    </dgm:pt>
    <dgm:pt modelId="{41C99D8E-2777-4114-9629-B670DAB067D2}" type="pres">
      <dgm:prSet presAssocID="{C64ACB51-7DC1-4CA8-ABB9-EC75CC37146E}" presName="FourNodes_4_text" presStyleLbl="node1" presStyleIdx="3" presStyleCnt="4">
        <dgm:presLayoutVars>
          <dgm:bulletEnabled val="1"/>
        </dgm:presLayoutVars>
      </dgm:prSet>
      <dgm:spPr/>
      <dgm:t>
        <a:bodyPr/>
        <a:lstStyle/>
        <a:p>
          <a:endParaRPr lang="en-US"/>
        </a:p>
      </dgm:t>
    </dgm:pt>
  </dgm:ptLst>
  <dgm:cxnLst>
    <dgm:cxn modelId="{55A53494-232F-4A32-B54E-85AF20C666A7}" type="presOf" srcId="{EDB4C895-9252-4812-858E-52EF7AA31038}" destId="{6A7E6D4D-C869-4D5B-A635-EB621758F501}" srcOrd="1" destOrd="0" presId="urn:microsoft.com/office/officeart/2005/8/layout/vProcess5"/>
    <dgm:cxn modelId="{45E24996-A54A-4E89-A559-E3A89115E5BD}" srcId="{C64ACB51-7DC1-4CA8-ABB9-EC75CC37146E}" destId="{D44F038D-C51A-41C7-8108-6ACDBD0E20DA}" srcOrd="2" destOrd="0" parTransId="{952A23B3-A085-4D9D-9DAF-AA1CAFF6A294}" sibTransId="{8D662D4A-9D5C-426E-9E35-4E20442C673A}"/>
    <dgm:cxn modelId="{B04EA911-8586-4D81-B575-0F1AA2EA9454}" type="presOf" srcId="{D44F038D-C51A-41C7-8108-6ACDBD0E20DA}" destId="{04720569-C4E7-4A21-B51F-F3374CFA1747}" srcOrd="1" destOrd="0" presId="urn:microsoft.com/office/officeart/2005/8/layout/vProcess5"/>
    <dgm:cxn modelId="{0DA6108B-2D5E-4ACF-839A-1ED0B1DA4BC6}" type="presOf" srcId="{A5A0F1F4-2202-4DEB-9D10-0F5DAFAA3A61}" destId="{7C018A44-48FE-4922-B02E-C70CA9A67E9D}" srcOrd="0" destOrd="0" presId="urn:microsoft.com/office/officeart/2005/8/layout/vProcess5"/>
    <dgm:cxn modelId="{25F0071A-2774-463C-B017-8F04F9EBF969}" type="presOf" srcId="{1E07AF33-B207-4FD0-B97F-C228CEF9DCAA}" destId="{1F6EC239-EFAF-4610-967A-4D9D03DB8E09}" srcOrd="0" destOrd="0" presId="urn:microsoft.com/office/officeart/2005/8/layout/vProcess5"/>
    <dgm:cxn modelId="{1647319B-48D2-416C-934B-9D7C0844AF87}" srcId="{C64ACB51-7DC1-4CA8-ABB9-EC75CC37146E}" destId="{EDB4C895-9252-4812-858E-52EF7AA31038}" srcOrd="0" destOrd="0" parTransId="{E2534BB7-2CE5-49D0-9A26-1596602295D9}" sibTransId="{3D684007-8D57-4603-92AB-D96012E50D09}"/>
    <dgm:cxn modelId="{D714B9DE-2DCF-4AF0-B5CA-CC30AD084566}" type="presOf" srcId="{B695D72D-35AD-4A14-B18F-62DE8059CEE1}" destId="{C755C892-9468-4E78-AE51-0A490A2FC019}" srcOrd="1" destOrd="0" presId="urn:microsoft.com/office/officeart/2005/8/layout/vProcess5"/>
    <dgm:cxn modelId="{4B920E04-0DD1-43DE-ABBA-B03DF1B2DDD6}" srcId="{C64ACB51-7DC1-4CA8-ABB9-EC75CC37146E}" destId="{1E07AF33-B207-4FD0-B97F-C228CEF9DCAA}" srcOrd="3" destOrd="0" parTransId="{7F2C7AC9-895C-4C90-A1DC-EFE69AF16723}" sibTransId="{2685F500-D931-4E9D-A890-2EAA8112A837}"/>
    <dgm:cxn modelId="{8F149B5C-C984-4828-BA58-C29EA4D06760}" type="presOf" srcId="{C64ACB51-7DC1-4CA8-ABB9-EC75CC37146E}" destId="{6E9E25E6-5DA4-4050-BBEF-246C24FE62E2}" srcOrd="0" destOrd="0" presId="urn:microsoft.com/office/officeart/2005/8/layout/vProcess5"/>
    <dgm:cxn modelId="{28EFABED-C2B6-4858-B245-69E81C5A8482}" type="presOf" srcId="{8D662D4A-9D5C-426E-9E35-4E20442C673A}" destId="{C65927E9-905B-4DF8-8FE2-C85DA47CB88A}" srcOrd="0" destOrd="0" presId="urn:microsoft.com/office/officeart/2005/8/layout/vProcess5"/>
    <dgm:cxn modelId="{3EAF9EB0-58E5-4005-BC58-BA39150CDE3A}" type="presOf" srcId="{D44F038D-C51A-41C7-8108-6ACDBD0E20DA}" destId="{BA543142-9DE3-45AB-BA37-0DA9B5B5D9E9}" srcOrd="0" destOrd="0" presId="urn:microsoft.com/office/officeart/2005/8/layout/vProcess5"/>
    <dgm:cxn modelId="{5CF710C8-16AC-4E93-B1A2-47C69220A5AC}" type="presOf" srcId="{B695D72D-35AD-4A14-B18F-62DE8059CEE1}" destId="{98918BFA-688D-46B7-8123-817AFC8F9C4C}" srcOrd="0" destOrd="0" presId="urn:microsoft.com/office/officeart/2005/8/layout/vProcess5"/>
    <dgm:cxn modelId="{67000F21-E6F6-4D46-878E-FBC2876EE271}" type="presOf" srcId="{EDB4C895-9252-4812-858E-52EF7AA31038}" destId="{1C4C01CF-296A-4615-AFAC-A77546FC8399}" srcOrd="0" destOrd="0" presId="urn:microsoft.com/office/officeart/2005/8/layout/vProcess5"/>
    <dgm:cxn modelId="{1C4A143C-59D5-4F05-9AD5-47B1056E571B}" type="presOf" srcId="{3D684007-8D57-4603-92AB-D96012E50D09}" destId="{F6866856-4FB2-49EE-A72C-C39DF6A93F0D}" srcOrd="0" destOrd="0" presId="urn:microsoft.com/office/officeart/2005/8/layout/vProcess5"/>
    <dgm:cxn modelId="{DB5C6ADE-E5EB-40D5-BE79-93F81B832592}" srcId="{C64ACB51-7DC1-4CA8-ABB9-EC75CC37146E}" destId="{B695D72D-35AD-4A14-B18F-62DE8059CEE1}" srcOrd="1" destOrd="0" parTransId="{21D77B2F-215B-4C4A-BE28-992B3E98FFD7}" sibTransId="{A5A0F1F4-2202-4DEB-9D10-0F5DAFAA3A61}"/>
    <dgm:cxn modelId="{FCC8FB38-D27E-4097-8814-37E3F00AB735}" type="presOf" srcId="{1E07AF33-B207-4FD0-B97F-C228CEF9DCAA}" destId="{41C99D8E-2777-4114-9629-B670DAB067D2}" srcOrd="1" destOrd="0" presId="urn:microsoft.com/office/officeart/2005/8/layout/vProcess5"/>
    <dgm:cxn modelId="{A7F48272-6BB8-4941-B48D-24120E5D3F2A}" type="presParOf" srcId="{6E9E25E6-5DA4-4050-BBEF-246C24FE62E2}" destId="{7AF153E3-757A-465C-8124-8A776B68FBB4}" srcOrd="0" destOrd="0" presId="urn:microsoft.com/office/officeart/2005/8/layout/vProcess5"/>
    <dgm:cxn modelId="{48FF5A56-8A34-4E82-AD9B-A59BE5B940DB}" type="presParOf" srcId="{6E9E25E6-5DA4-4050-BBEF-246C24FE62E2}" destId="{1C4C01CF-296A-4615-AFAC-A77546FC8399}" srcOrd="1" destOrd="0" presId="urn:microsoft.com/office/officeart/2005/8/layout/vProcess5"/>
    <dgm:cxn modelId="{BC8A2282-6495-43C5-AEC3-3A6E8D0947D1}" type="presParOf" srcId="{6E9E25E6-5DA4-4050-BBEF-246C24FE62E2}" destId="{98918BFA-688D-46B7-8123-817AFC8F9C4C}" srcOrd="2" destOrd="0" presId="urn:microsoft.com/office/officeart/2005/8/layout/vProcess5"/>
    <dgm:cxn modelId="{26BA195F-F568-48EF-B12E-1588817BE243}" type="presParOf" srcId="{6E9E25E6-5DA4-4050-BBEF-246C24FE62E2}" destId="{BA543142-9DE3-45AB-BA37-0DA9B5B5D9E9}" srcOrd="3" destOrd="0" presId="urn:microsoft.com/office/officeart/2005/8/layout/vProcess5"/>
    <dgm:cxn modelId="{ECCE9672-710C-4C00-8E95-A5D877DE7C68}" type="presParOf" srcId="{6E9E25E6-5DA4-4050-BBEF-246C24FE62E2}" destId="{1F6EC239-EFAF-4610-967A-4D9D03DB8E09}" srcOrd="4" destOrd="0" presId="urn:microsoft.com/office/officeart/2005/8/layout/vProcess5"/>
    <dgm:cxn modelId="{61FB9C2C-340D-4F09-A7E5-64D105E69B15}" type="presParOf" srcId="{6E9E25E6-5DA4-4050-BBEF-246C24FE62E2}" destId="{F6866856-4FB2-49EE-A72C-C39DF6A93F0D}" srcOrd="5" destOrd="0" presId="urn:microsoft.com/office/officeart/2005/8/layout/vProcess5"/>
    <dgm:cxn modelId="{0C95AD24-DC59-4585-9F38-493A3CF2A697}" type="presParOf" srcId="{6E9E25E6-5DA4-4050-BBEF-246C24FE62E2}" destId="{7C018A44-48FE-4922-B02E-C70CA9A67E9D}" srcOrd="6" destOrd="0" presId="urn:microsoft.com/office/officeart/2005/8/layout/vProcess5"/>
    <dgm:cxn modelId="{3A6CF0DD-D14F-4FC2-9740-E27825BDAB7E}" type="presParOf" srcId="{6E9E25E6-5DA4-4050-BBEF-246C24FE62E2}" destId="{C65927E9-905B-4DF8-8FE2-C85DA47CB88A}" srcOrd="7" destOrd="0" presId="urn:microsoft.com/office/officeart/2005/8/layout/vProcess5"/>
    <dgm:cxn modelId="{B1AEC6F5-45F8-455F-92FE-ADB2666847F1}" type="presParOf" srcId="{6E9E25E6-5DA4-4050-BBEF-246C24FE62E2}" destId="{6A7E6D4D-C869-4D5B-A635-EB621758F501}" srcOrd="8" destOrd="0" presId="urn:microsoft.com/office/officeart/2005/8/layout/vProcess5"/>
    <dgm:cxn modelId="{890A0978-90CE-46F9-984E-C79B8C694122}" type="presParOf" srcId="{6E9E25E6-5DA4-4050-BBEF-246C24FE62E2}" destId="{C755C892-9468-4E78-AE51-0A490A2FC019}" srcOrd="9" destOrd="0" presId="urn:microsoft.com/office/officeart/2005/8/layout/vProcess5"/>
    <dgm:cxn modelId="{264F2C5E-E2D6-46BF-8774-8F5304FCEBD2}" type="presParOf" srcId="{6E9E25E6-5DA4-4050-BBEF-246C24FE62E2}" destId="{04720569-C4E7-4A21-B51F-F3374CFA1747}" srcOrd="10" destOrd="0" presId="urn:microsoft.com/office/officeart/2005/8/layout/vProcess5"/>
    <dgm:cxn modelId="{2EA8C23D-11B1-4BD3-8DE7-EE4EC5530782}" type="presParOf" srcId="{6E9E25E6-5DA4-4050-BBEF-246C24FE62E2}" destId="{41C99D8E-2777-4114-9629-B670DAB067D2}"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14BE4-5D6F-4698-A793-1E3891B30C16}">
      <dsp:nvSpPr>
        <dsp:cNvPr id="0" name=""/>
        <dsp:cNvSpPr/>
      </dsp:nvSpPr>
      <dsp:spPr>
        <a:xfrm>
          <a:off x="0" y="0"/>
          <a:ext cx="4169983" cy="843084"/>
        </a:xfrm>
        <a:prstGeom prst="roundRect">
          <a:avLst>
            <a:gd name="adj" fmla="val 10000"/>
          </a:avLst>
        </a:prstGeom>
        <a:solidFill>
          <a:srgbClr val="515234"/>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latin typeface="+mj-lt"/>
            </a:rPr>
            <a:t>The Basics</a:t>
          </a:r>
          <a:endParaRPr lang="en-US" sz="2700" kern="1200" dirty="0">
            <a:latin typeface="+mj-lt"/>
          </a:endParaRPr>
        </a:p>
      </dsp:txBody>
      <dsp:txXfrm>
        <a:off x="24693" y="24693"/>
        <a:ext cx="3161588" cy="793698"/>
      </dsp:txXfrm>
    </dsp:sp>
    <dsp:sp modelId="{91DB8BBE-048D-4A06-871E-7F8A62FC57D7}">
      <dsp:nvSpPr>
        <dsp:cNvPr id="0" name=""/>
        <dsp:cNvSpPr/>
      </dsp:nvSpPr>
      <dsp:spPr>
        <a:xfrm>
          <a:off x="311394" y="960180"/>
          <a:ext cx="4169983" cy="843084"/>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latin typeface="+mj-lt"/>
            </a:rPr>
            <a:t>Establishing Savings</a:t>
          </a:r>
          <a:endParaRPr lang="en-US" sz="2700" kern="1200" dirty="0">
            <a:latin typeface="+mj-lt"/>
          </a:endParaRPr>
        </a:p>
      </dsp:txBody>
      <dsp:txXfrm>
        <a:off x="336087" y="984873"/>
        <a:ext cx="3261197" cy="793698"/>
      </dsp:txXfrm>
    </dsp:sp>
    <dsp:sp modelId="{4A5B062B-8B8C-449A-A6F4-CA59271F41E4}">
      <dsp:nvSpPr>
        <dsp:cNvPr id="0" name=""/>
        <dsp:cNvSpPr/>
      </dsp:nvSpPr>
      <dsp:spPr>
        <a:xfrm>
          <a:off x="622789" y="1920360"/>
          <a:ext cx="4169983" cy="843084"/>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latin typeface="+mj-lt"/>
            </a:rPr>
            <a:t>Saving vs. Investing</a:t>
          </a:r>
          <a:endParaRPr lang="en-US" sz="2700" kern="1200" dirty="0">
            <a:latin typeface="+mj-lt"/>
          </a:endParaRPr>
        </a:p>
      </dsp:txBody>
      <dsp:txXfrm>
        <a:off x="647482" y="1945053"/>
        <a:ext cx="3261197" cy="793698"/>
      </dsp:txXfrm>
    </dsp:sp>
    <dsp:sp modelId="{71E34207-D18C-4A1F-B88C-165F11DD363B}">
      <dsp:nvSpPr>
        <dsp:cNvPr id="0" name=""/>
        <dsp:cNvSpPr/>
      </dsp:nvSpPr>
      <dsp:spPr>
        <a:xfrm>
          <a:off x="934184" y="2880540"/>
          <a:ext cx="4169983" cy="843084"/>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latin typeface="+mj-lt"/>
            </a:rPr>
            <a:t>Investing</a:t>
          </a:r>
          <a:endParaRPr lang="en-US" sz="2700" kern="1200" dirty="0">
            <a:latin typeface="+mj-lt"/>
          </a:endParaRPr>
        </a:p>
      </dsp:txBody>
      <dsp:txXfrm>
        <a:off x="958877" y="2905233"/>
        <a:ext cx="3261197" cy="793698"/>
      </dsp:txXfrm>
    </dsp:sp>
    <dsp:sp modelId="{E9907203-1B5E-4FFA-8533-F10BAD0AE183}">
      <dsp:nvSpPr>
        <dsp:cNvPr id="0" name=""/>
        <dsp:cNvSpPr/>
      </dsp:nvSpPr>
      <dsp:spPr>
        <a:xfrm>
          <a:off x="1245579" y="3840720"/>
          <a:ext cx="4169983" cy="843084"/>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smtClean="0">
              <a:latin typeface="+mj-lt"/>
            </a:rPr>
            <a:t>The </a:t>
          </a:r>
          <a:r>
            <a:rPr lang="en-US" sz="2700" kern="1200" dirty="0" smtClean="0">
              <a:latin typeface="+mj-lt"/>
            </a:rPr>
            <a:t>TSP Funds</a:t>
          </a:r>
          <a:endParaRPr lang="en-US" sz="2700" kern="1200" dirty="0">
            <a:latin typeface="+mj-lt"/>
          </a:endParaRPr>
        </a:p>
      </dsp:txBody>
      <dsp:txXfrm>
        <a:off x="1270272" y="3865413"/>
        <a:ext cx="3261197" cy="793698"/>
      </dsp:txXfrm>
    </dsp:sp>
    <dsp:sp modelId="{8AE9443D-B709-404C-AB0B-DDE1B0F057B9}">
      <dsp:nvSpPr>
        <dsp:cNvPr id="0" name=""/>
        <dsp:cNvSpPr/>
      </dsp:nvSpPr>
      <dsp:spPr>
        <a:xfrm>
          <a:off x="3621978" y="615920"/>
          <a:ext cx="548005" cy="548005"/>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en-US" sz="2600" kern="1200"/>
        </a:p>
      </dsp:txBody>
      <dsp:txXfrm>
        <a:off x="3745279" y="615920"/>
        <a:ext cx="301403" cy="412374"/>
      </dsp:txXfrm>
    </dsp:sp>
    <dsp:sp modelId="{607F990C-B465-4793-8022-A8480555F6C1}">
      <dsp:nvSpPr>
        <dsp:cNvPr id="0" name=""/>
        <dsp:cNvSpPr/>
      </dsp:nvSpPr>
      <dsp:spPr>
        <a:xfrm>
          <a:off x="3933373" y="1576100"/>
          <a:ext cx="548005" cy="548005"/>
        </a:xfrm>
        <a:prstGeom prst="downArrow">
          <a:avLst>
            <a:gd name="adj1" fmla="val 55000"/>
            <a:gd name="adj2" fmla="val 45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en-US" sz="2600" kern="1200"/>
        </a:p>
      </dsp:txBody>
      <dsp:txXfrm>
        <a:off x="4056674" y="1576100"/>
        <a:ext cx="301403" cy="412374"/>
      </dsp:txXfrm>
    </dsp:sp>
    <dsp:sp modelId="{E0F55C05-A41A-4F1A-AA8E-8AD8DF1FE307}">
      <dsp:nvSpPr>
        <dsp:cNvPr id="0" name=""/>
        <dsp:cNvSpPr/>
      </dsp:nvSpPr>
      <dsp:spPr>
        <a:xfrm>
          <a:off x="4244768" y="2522228"/>
          <a:ext cx="548005" cy="548005"/>
        </a:xfrm>
        <a:prstGeom prst="downArrow">
          <a:avLst>
            <a:gd name="adj1" fmla="val 55000"/>
            <a:gd name="adj2" fmla="val 45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en-US" sz="2600" kern="1200"/>
        </a:p>
      </dsp:txBody>
      <dsp:txXfrm>
        <a:off x="4368069" y="2522228"/>
        <a:ext cx="301403" cy="412374"/>
      </dsp:txXfrm>
    </dsp:sp>
    <dsp:sp modelId="{4E8473A0-69EC-47CB-81F9-320BC50F39E9}">
      <dsp:nvSpPr>
        <dsp:cNvPr id="0" name=""/>
        <dsp:cNvSpPr/>
      </dsp:nvSpPr>
      <dsp:spPr>
        <a:xfrm>
          <a:off x="4556162" y="3491776"/>
          <a:ext cx="548005" cy="548005"/>
        </a:xfrm>
        <a:prstGeom prst="downArrow">
          <a:avLst>
            <a:gd name="adj1" fmla="val 55000"/>
            <a:gd name="adj2" fmla="val 45000"/>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en-US" sz="2600" kern="1200"/>
        </a:p>
      </dsp:txBody>
      <dsp:txXfrm>
        <a:off x="4679463" y="3491776"/>
        <a:ext cx="301403" cy="4123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837354-F7D6-4CD1-A023-9B69DB5AF956}">
      <dsp:nvSpPr>
        <dsp:cNvPr id="0" name=""/>
        <dsp:cNvSpPr/>
      </dsp:nvSpPr>
      <dsp:spPr>
        <a:xfrm>
          <a:off x="0" y="0"/>
          <a:ext cx="5712910" cy="788176"/>
        </a:xfrm>
        <a:prstGeom prst="roundRect">
          <a:avLst>
            <a:gd name="adj" fmla="val 10000"/>
          </a:avLst>
        </a:prstGeom>
        <a:solidFill>
          <a:schemeClr val="accent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smtClean="0">
              <a:latin typeface="+mj-lt"/>
            </a:rPr>
            <a:t>Regular Savings Account</a:t>
          </a:r>
          <a:endParaRPr lang="en-US" sz="2800" kern="1200" dirty="0">
            <a:latin typeface="+mj-lt"/>
          </a:endParaRPr>
        </a:p>
      </dsp:txBody>
      <dsp:txXfrm>
        <a:off x="23085" y="23085"/>
        <a:ext cx="4795805" cy="742006"/>
      </dsp:txXfrm>
    </dsp:sp>
    <dsp:sp modelId="{0F104A83-A003-49C4-ADD6-63735AF7791E}">
      <dsp:nvSpPr>
        <dsp:cNvPr id="0" name=""/>
        <dsp:cNvSpPr/>
      </dsp:nvSpPr>
      <dsp:spPr>
        <a:xfrm>
          <a:off x="478456" y="931481"/>
          <a:ext cx="5712910" cy="788176"/>
        </a:xfrm>
        <a:prstGeom prst="roundRect">
          <a:avLst>
            <a:gd name="adj" fmla="val 10000"/>
          </a:avLst>
        </a:prstGeom>
        <a:solidFill>
          <a:srgbClr val="73845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smtClean="0">
              <a:latin typeface="+mj-lt"/>
            </a:rPr>
            <a:t>Money Market Accounts</a:t>
          </a:r>
          <a:endParaRPr lang="en-US" sz="2800" kern="1200" dirty="0">
            <a:latin typeface="+mj-lt"/>
          </a:endParaRPr>
        </a:p>
      </dsp:txBody>
      <dsp:txXfrm>
        <a:off x="501541" y="954566"/>
        <a:ext cx="4675969" cy="742006"/>
      </dsp:txXfrm>
    </dsp:sp>
    <dsp:sp modelId="{0309B010-8C81-445E-BD99-4F5F12B3A7F4}">
      <dsp:nvSpPr>
        <dsp:cNvPr id="0" name=""/>
        <dsp:cNvSpPr/>
      </dsp:nvSpPr>
      <dsp:spPr>
        <a:xfrm>
          <a:off x="949771" y="1862962"/>
          <a:ext cx="5712910" cy="788176"/>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smtClean="0">
              <a:latin typeface="+mj-lt"/>
            </a:rPr>
            <a:t>Certificates of Deposit </a:t>
          </a:r>
          <a:endParaRPr lang="en-US" sz="2800" kern="1200" dirty="0">
            <a:latin typeface="+mj-lt"/>
          </a:endParaRPr>
        </a:p>
      </dsp:txBody>
      <dsp:txXfrm>
        <a:off x="972856" y="1886047"/>
        <a:ext cx="4683110" cy="742006"/>
      </dsp:txXfrm>
    </dsp:sp>
    <dsp:sp modelId="{005CC57D-C05D-4A0A-9645-9E0B543905A2}">
      <dsp:nvSpPr>
        <dsp:cNvPr id="0" name=""/>
        <dsp:cNvSpPr/>
      </dsp:nvSpPr>
      <dsp:spPr>
        <a:xfrm>
          <a:off x="1428227" y="2787705"/>
          <a:ext cx="5712910" cy="788176"/>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smtClean="0">
              <a:latin typeface="+mj-lt"/>
            </a:rPr>
            <a:t>U.S. Savings Bonds (EE and I)</a:t>
          </a:r>
          <a:endParaRPr lang="en-US" sz="2800" kern="1200" dirty="0">
            <a:latin typeface="+mj-lt"/>
          </a:endParaRPr>
        </a:p>
      </dsp:txBody>
      <dsp:txXfrm>
        <a:off x="1451312" y="2810790"/>
        <a:ext cx="4675969" cy="742006"/>
      </dsp:txXfrm>
    </dsp:sp>
    <dsp:sp modelId="{E8E8825B-82C9-491E-A3AC-46150B01DA41}">
      <dsp:nvSpPr>
        <dsp:cNvPr id="0" name=""/>
        <dsp:cNvSpPr/>
      </dsp:nvSpPr>
      <dsp:spPr>
        <a:xfrm>
          <a:off x="5200595" y="603671"/>
          <a:ext cx="512314" cy="512314"/>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5315866" y="603671"/>
        <a:ext cx="281772" cy="385516"/>
      </dsp:txXfrm>
    </dsp:sp>
    <dsp:sp modelId="{2E10AB7D-BCC2-4DF2-8471-3C59E487E7CB}">
      <dsp:nvSpPr>
        <dsp:cNvPr id="0" name=""/>
        <dsp:cNvSpPr/>
      </dsp:nvSpPr>
      <dsp:spPr>
        <a:xfrm>
          <a:off x="5679051" y="1535153"/>
          <a:ext cx="512314" cy="512314"/>
        </a:xfrm>
        <a:prstGeom prst="downArrow">
          <a:avLst>
            <a:gd name="adj1" fmla="val 55000"/>
            <a:gd name="adj2" fmla="val 45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5794322" y="1535153"/>
        <a:ext cx="281772" cy="385516"/>
      </dsp:txXfrm>
    </dsp:sp>
    <dsp:sp modelId="{F7F938C4-1348-4056-9943-99F91E74006B}">
      <dsp:nvSpPr>
        <dsp:cNvPr id="0" name=""/>
        <dsp:cNvSpPr/>
      </dsp:nvSpPr>
      <dsp:spPr>
        <a:xfrm>
          <a:off x="6190050" y="2436869"/>
          <a:ext cx="512314" cy="512314"/>
        </a:xfrm>
        <a:prstGeom prst="downArrow">
          <a:avLst>
            <a:gd name="adj1" fmla="val 55000"/>
            <a:gd name="adj2" fmla="val 45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6305321" y="2436869"/>
        <a:ext cx="281772" cy="3855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2BB52C-15F2-488F-8338-64968D9A51A6}">
      <dsp:nvSpPr>
        <dsp:cNvPr id="0" name=""/>
        <dsp:cNvSpPr/>
      </dsp:nvSpPr>
      <dsp:spPr>
        <a:xfrm>
          <a:off x="2128" y="1568780"/>
          <a:ext cx="2149524" cy="1074762"/>
        </a:xfrm>
        <a:prstGeom prst="roundRect">
          <a:avLst>
            <a:gd name="adj" fmla="val 10000"/>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latin typeface="+mj-lt"/>
            </a:rPr>
            <a:t>Mutual Funds</a:t>
          </a:r>
          <a:endParaRPr lang="en-US" sz="2500" kern="1200" dirty="0">
            <a:latin typeface="+mj-lt"/>
          </a:endParaRPr>
        </a:p>
      </dsp:txBody>
      <dsp:txXfrm>
        <a:off x="33607" y="1600259"/>
        <a:ext cx="2086566" cy="1011804"/>
      </dsp:txXfrm>
    </dsp:sp>
    <dsp:sp modelId="{893FF631-11DA-4D48-83B4-7C3568014130}">
      <dsp:nvSpPr>
        <dsp:cNvPr id="0" name=""/>
        <dsp:cNvSpPr/>
      </dsp:nvSpPr>
      <dsp:spPr>
        <a:xfrm rot="18289469">
          <a:off x="1828744" y="1470419"/>
          <a:ext cx="1505626" cy="35507"/>
        </a:xfrm>
        <a:custGeom>
          <a:avLst/>
          <a:gdLst/>
          <a:ahLst/>
          <a:cxnLst/>
          <a:rect l="0" t="0" r="0" b="0"/>
          <a:pathLst>
            <a:path>
              <a:moveTo>
                <a:pt x="0" y="17753"/>
              </a:moveTo>
              <a:lnTo>
                <a:pt x="1505626" y="17753"/>
              </a:lnTo>
            </a:path>
          </a:pathLst>
        </a:custGeom>
        <a:noFill/>
        <a:ln w="25400" cap="flat" cmpd="sng"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43917" y="1450532"/>
        <a:ext cx="75281" cy="75281"/>
      </dsp:txXfrm>
    </dsp:sp>
    <dsp:sp modelId="{890AFC9A-8225-440A-A316-E49B1230081E}">
      <dsp:nvSpPr>
        <dsp:cNvPr id="0" name=""/>
        <dsp:cNvSpPr/>
      </dsp:nvSpPr>
      <dsp:spPr>
        <a:xfrm>
          <a:off x="3011462" y="332803"/>
          <a:ext cx="2149524" cy="1074762"/>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latin typeface="+mj-lt"/>
            </a:rPr>
            <a:t>Pool of Investors</a:t>
          </a:r>
          <a:endParaRPr lang="en-US" sz="2500" kern="1200" dirty="0">
            <a:latin typeface="+mj-lt"/>
          </a:endParaRPr>
        </a:p>
      </dsp:txBody>
      <dsp:txXfrm>
        <a:off x="3042941" y="364282"/>
        <a:ext cx="2086566" cy="1011804"/>
      </dsp:txXfrm>
    </dsp:sp>
    <dsp:sp modelId="{16C4209A-AB90-4E37-98C4-C1D6C9CBBC39}">
      <dsp:nvSpPr>
        <dsp:cNvPr id="0" name=""/>
        <dsp:cNvSpPr/>
      </dsp:nvSpPr>
      <dsp:spPr>
        <a:xfrm>
          <a:off x="2151652" y="2088407"/>
          <a:ext cx="859809" cy="35507"/>
        </a:xfrm>
        <a:custGeom>
          <a:avLst/>
          <a:gdLst/>
          <a:ahLst/>
          <a:cxnLst/>
          <a:rect l="0" t="0" r="0" b="0"/>
          <a:pathLst>
            <a:path>
              <a:moveTo>
                <a:pt x="0" y="17753"/>
              </a:moveTo>
              <a:lnTo>
                <a:pt x="859809" y="17753"/>
              </a:lnTo>
            </a:path>
          </a:pathLst>
        </a:custGeom>
        <a:noFill/>
        <a:ln w="25400" cap="flat" cmpd="sng"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60062" y="2084666"/>
        <a:ext cx="42990" cy="42990"/>
      </dsp:txXfrm>
    </dsp:sp>
    <dsp:sp modelId="{792C9B4A-EB31-463D-9892-622CFECA2A5E}">
      <dsp:nvSpPr>
        <dsp:cNvPr id="0" name=""/>
        <dsp:cNvSpPr/>
      </dsp:nvSpPr>
      <dsp:spPr>
        <a:xfrm>
          <a:off x="3011462" y="1568780"/>
          <a:ext cx="2149524" cy="1074762"/>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latin typeface="+mj-lt"/>
            </a:rPr>
            <a:t>The Fund’s Professional Management</a:t>
          </a:r>
          <a:endParaRPr lang="en-US" sz="2500" kern="1200" dirty="0">
            <a:latin typeface="+mj-lt"/>
          </a:endParaRPr>
        </a:p>
      </dsp:txBody>
      <dsp:txXfrm>
        <a:off x="3042941" y="1600259"/>
        <a:ext cx="2086566" cy="1011804"/>
      </dsp:txXfrm>
    </dsp:sp>
    <dsp:sp modelId="{05795A1F-3A93-4FB1-873E-855125F70FBE}">
      <dsp:nvSpPr>
        <dsp:cNvPr id="0" name=""/>
        <dsp:cNvSpPr/>
      </dsp:nvSpPr>
      <dsp:spPr>
        <a:xfrm rot="3310531">
          <a:off x="1828744" y="2706396"/>
          <a:ext cx="1505626" cy="35507"/>
        </a:xfrm>
        <a:custGeom>
          <a:avLst/>
          <a:gdLst/>
          <a:ahLst/>
          <a:cxnLst/>
          <a:rect l="0" t="0" r="0" b="0"/>
          <a:pathLst>
            <a:path>
              <a:moveTo>
                <a:pt x="0" y="17753"/>
              </a:moveTo>
              <a:lnTo>
                <a:pt x="1505626" y="17753"/>
              </a:lnTo>
            </a:path>
          </a:pathLst>
        </a:custGeom>
        <a:noFill/>
        <a:ln w="25400" cap="flat" cmpd="sng"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543917" y="2686509"/>
        <a:ext cx="75281" cy="75281"/>
      </dsp:txXfrm>
    </dsp:sp>
    <dsp:sp modelId="{C6CF51B9-87E7-4443-AD7F-E6BB21508202}">
      <dsp:nvSpPr>
        <dsp:cNvPr id="0" name=""/>
        <dsp:cNvSpPr/>
      </dsp:nvSpPr>
      <dsp:spPr>
        <a:xfrm>
          <a:off x="3011462" y="2804757"/>
          <a:ext cx="2149524" cy="1074762"/>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latin typeface="+mj-lt"/>
            </a:rPr>
            <a:t>Diversified Portfolio</a:t>
          </a:r>
          <a:endParaRPr lang="en-US" sz="2500" kern="1200" dirty="0">
            <a:latin typeface="+mj-lt"/>
          </a:endParaRPr>
        </a:p>
      </dsp:txBody>
      <dsp:txXfrm>
        <a:off x="3042941" y="2836236"/>
        <a:ext cx="2086566" cy="1011804"/>
      </dsp:txXfrm>
    </dsp:sp>
    <dsp:sp modelId="{74F82928-BD00-47FD-A5EE-4BB9C559A1BE}">
      <dsp:nvSpPr>
        <dsp:cNvPr id="0" name=""/>
        <dsp:cNvSpPr/>
      </dsp:nvSpPr>
      <dsp:spPr>
        <a:xfrm rot="18289469">
          <a:off x="4838078" y="2706396"/>
          <a:ext cx="1505626" cy="35507"/>
        </a:xfrm>
        <a:custGeom>
          <a:avLst/>
          <a:gdLst/>
          <a:ahLst/>
          <a:cxnLst/>
          <a:rect l="0" t="0" r="0" b="0"/>
          <a:pathLst>
            <a:path>
              <a:moveTo>
                <a:pt x="0" y="17753"/>
              </a:moveTo>
              <a:lnTo>
                <a:pt x="1505626" y="17753"/>
              </a:lnTo>
            </a:path>
          </a:pathLst>
        </a:custGeom>
        <a:noFill/>
        <a:ln w="25400" cap="flat"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553251" y="2686509"/>
        <a:ext cx="75281" cy="75281"/>
      </dsp:txXfrm>
    </dsp:sp>
    <dsp:sp modelId="{F56EDDD0-C883-449D-B7F8-6C5EA621AF68}">
      <dsp:nvSpPr>
        <dsp:cNvPr id="0" name=""/>
        <dsp:cNvSpPr/>
      </dsp:nvSpPr>
      <dsp:spPr>
        <a:xfrm>
          <a:off x="6020797" y="1568780"/>
          <a:ext cx="2149524" cy="1074762"/>
        </a:xfrm>
        <a:prstGeom prst="roundRect">
          <a:avLst>
            <a:gd name="adj" fmla="val 10000"/>
          </a:avLst>
        </a:prstGeom>
        <a:solidFill>
          <a:schemeClr val="accent6">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latin typeface="+mj-lt"/>
            </a:rPr>
            <a:t>Interest &amp; Dividends</a:t>
          </a:r>
          <a:endParaRPr lang="en-US" sz="2500" kern="1200" dirty="0">
            <a:latin typeface="+mj-lt"/>
          </a:endParaRPr>
        </a:p>
      </dsp:txBody>
      <dsp:txXfrm>
        <a:off x="6052276" y="1600259"/>
        <a:ext cx="2086566" cy="1011804"/>
      </dsp:txXfrm>
    </dsp:sp>
    <dsp:sp modelId="{DC3BA1EF-88D7-41D9-A3A9-42D96FEBD778}">
      <dsp:nvSpPr>
        <dsp:cNvPr id="0" name=""/>
        <dsp:cNvSpPr/>
      </dsp:nvSpPr>
      <dsp:spPr>
        <a:xfrm>
          <a:off x="5160987" y="3324384"/>
          <a:ext cx="859809" cy="35507"/>
        </a:xfrm>
        <a:custGeom>
          <a:avLst/>
          <a:gdLst/>
          <a:ahLst/>
          <a:cxnLst/>
          <a:rect l="0" t="0" r="0" b="0"/>
          <a:pathLst>
            <a:path>
              <a:moveTo>
                <a:pt x="0" y="17753"/>
              </a:moveTo>
              <a:lnTo>
                <a:pt x="859809" y="17753"/>
              </a:lnTo>
            </a:path>
          </a:pathLst>
        </a:custGeom>
        <a:noFill/>
        <a:ln w="25400" cap="flat"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569396" y="3320643"/>
        <a:ext cx="42990" cy="42990"/>
      </dsp:txXfrm>
    </dsp:sp>
    <dsp:sp modelId="{0E9AAAA6-B756-47A9-83C4-DAA9F0D5D2EA}">
      <dsp:nvSpPr>
        <dsp:cNvPr id="0" name=""/>
        <dsp:cNvSpPr/>
      </dsp:nvSpPr>
      <dsp:spPr>
        <a:xfrm>
          <a:off x="6020797" y="2804757"/>
          <a:ext cx="2149524" cy="1074762"/>
        </a:xfrm>
        <a:prstGeom prst="roundRect">
          <a:avLst>
            <a:gd name="adj" fmla="val 10000"/>
          </a:avLst>
        </a:prstGeom>
        <a:solidFill>
          <a:schemeClr val="accent6">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latin typeface="+mj-lt"/>
            </a:rPr>
            <a:t>Capital Gains</a:t>
          </a:r>
          <a:endParaRPr lang="en-US" sz="2500" kern="1200" dirty="0">
            <a:latin typeface="+mj-lt"/>
          </a:endParaRPr>
        </a:p>
      </dsp:txBody>
      <dsp:txXfrm>
        <a:off x="6052276" y="2836236"/>
        <a:ext cx="2086566" cy="1011804"/>
      </dsp:txXfrm>
    </dsp:sp>
    <dsp:sp modelId="{F54A0C34-D946-48E4-A70F-96E2A42562A2}">
      <dsp:nvSpPr>
        <dsp:cNvPr id="0" name=""/>
        <dsp:cNvSpPr/>
      </dsp:nvSpPr>
      <dsp:spPr>
        <a:xfrm rot="3310531">
          <a:off x="4838078" y="3942372"/>
          <a:ext cx="1505626" cy="35507"/>
        </a:xfrm>
        <a:custGeom>
          <a:avLst/>
          <a:gdLst/>
          <a:ahLst/>
          <a:cxnLst/>
          <a:rect l="0" t="0" r="0" b="0"/>
          <a:pathLst>
            <a:path>
              <a:moveTo>
                <a:pt x="0" y="17753"/>
              </a:moveTo>
              <a:lnTo>
                <a:pt x="1505626" y="17753"/>
              </a:lnTo>
            </a:path>
          </a:pathLst>
        </a:custGeom>
        <a:noFill/>
        <a:ln w="25400" cap="flat" cmpd="sng"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553251" y="3922485"/>
        <a:ext cx="75281" cy="75281"/>
      </dsp:txXfrm>
    </dsp:sp>
    <dsp:sp modelId="{3576F1FF-7190-4FE2-AB23-1B4521D00A72}">
      <dsp:nvSpPr>
        <dsp:cNvPr id="0" name=""/>
        <dsp:cNvSpPr/>
      </dsp:nvSpPr>
      <dsp:spPr>
        <a:xfrm>
          <a:off x="6020797" y="4040733"/>
          <a:ext cx="2149524" cy="1074762"/>
        </a:xfrm>
        <a:prstGeom prst="roundRect">
          <a:avLst>
            <a:gd name="adj" fmla="val 10000"/>
          </a:avLst>
        </a:prstGeom>
        <a:solidFill>
          <a:schemeClr val="accent6">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latin typeface="+mj-lt"/>
            </a:rPr>
            <a:t>Net Asset Value</a:t>
          </a:r>
          <a:endParaRPr lang="en-US" sz="2500" kern="1200" dirty="0">
            <a:latin typeface="+mj-lt"/>
          </a:endParaRPr>
        </a:p>
      </dsp:txBody>
      <dsp:txXfrm>
        <a:off x="6052276" y="4072212"/>
        <a:ext cx="2086566" cy="10118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693C06-67F8-1B4D-A25A-A37C9CC8884C}">
      <dsp:nvSpPr>
        <dsp:cNvPr id="0" name=""/>
        <dsp:cNvSpPr/>
      </dsp:nvSpPr>
      <dsp:spPr>
        <a:xfrm>
          <a:off x="967" y="1116675"/>
          <a:ext cx="3521273" cy="50621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38100" rIns="57150" bIns="38100" numCol="1" spcCol="1270" anchor="ctr" anchorCtr="0">
          <a:noAutofit/>
        </a:bodyPr>
        <a:lstStyle/>
        <a:p>
          <a:pPr lvl="0" algn="ctr" defTabSz="1333500" rtl="0">
            <a:lnSpc>
              <a:spcPct val="90000"/>
            </a:lnSpc>
            <a:spcBef>
              <a:spcPct val="0"/>
            </a:spcBef>
            <a:spcAft>
              <a:spcPct val="35000"/>
            </a:spcAft>
          </a:pPr>
          <a:r>
            <a:rPr lang="en-US" sz="3000" kern="1200" dirty="0" smtClean="0">
              <a:latin typeface="+mj-lt"/>
            </a:rPr>
            <a:t>Enrollment</a:t>
          </a:r>
          <a:endParaRPr lang="en-US" sz="3000" kern="1200" dirty="0">
            <a:latin typeface="+mj-lt"/>
          </a:endParaRPr>
        </a:p>
      </dsp:txBody>
      <dsp:txXfrm>
        <a:off x="15794" y="1131502"/>
        <a:ext cx="3491619" cy="476564"/>
      </dsp:txXfrm>
    </dsp:sp>
    <dsp:sp modelId="{BA7D4388-8B3F-5047-9B99-4697290E070A}">
      <dsp:nvSpPr>
        <dsp:cNvPr id="0" name=""/>
        <dsp:cNvSpPr/>
      </dsp:nvSpPr>
      <dsp:spPr>
        <a:xfrm>
          <a:off x="353094" y="1622894"/>
          <a:ext cx="352127" cy="693268"/>
        </a:xfrm>
        <a:custGeom>
          <a:avLst/>
          <a:gdLst/>
          <a:ahLst/>
          <a:cxnLst/>
          <a:rect l="0" t="0" r="0" b="0"/>
          <a:pathLst>
            <a:path>
              <a:moveTo>
                <a:pt x="0" y="0"/>
              </a:moveTo>
              <a:lnTo>
                <a:pt x="0" y="693268"/>
              </a:lnTo>
              <a:lnTo>
                <a:pt x="352127" y="693268"/>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007697-3612-2347-9C2D-7779460C8772}">
      <dsp:nvSpPr>
        <dsp:cNvPr id="0" name=""/>
        <dsp:cNvSpPr/>
      </dsp:nvSpPr>
      <dsp:spPr>
        <a:xfrm>
          <a:off x="705222" y="2063053"/>
          <a:ext cx="2817018" cy="50621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1435" tIns="34290" rIns="51435" bIns="34290" numCol="1" spcCol="1270" anchor="ctr" anchorCtr="0">
          <a:noAutofit/>
        </a:bodyPr>
        <a:lstStyle/>
        <a:p>
          <a:pPr lvl="0" algn="ctr" defTabSz="1200150" rtl="0">
            <a:lnSpc>
              <a:spcPct val="90000"/>
            </a:lnSpc>
            <a:spcBef>
              <a:spcPct val="0"/>
            </a:spcBef>
            <a:spcAft>
              <a:spcPct val="35000"/>
            </a:spcAft>
          </a:pPr>
          <a:r>
            <a:rPr lang="en-US" sz="2700" kern="1200" dirty="0" smtClean="0">
              <a:latin typeface="+mj-lt"/>
            </a:rPr>
            <a:t>myPay website</a:t>
          </a:r>
          <a:endParaRPr lang="en-US" sz="2700" kern="1200" dirty="0">
            <a:latin typeface="+mj-lt"/>
          </a:endParaRPr>
        </a:p>
      </dsp:txBody>
      <dsp:txXfrm>
        <a:off x="720049" y="2077880"/>
        <a:ext cx="2787364" cy="476564"/>
      </dsp:txXfrm>
    </dsp:sp>
    <dsp:sp modelId="{4D8803D2-285C-9741-8BE9-31CE5F0D949E}">
      <dsp:nvSpPr>
        <dsp:cNvPr id="0" name=""/>
        <dsp:cNvSpPr/>
      </dsp:nvSpPr>
      <dsp:spPr>
        <a:xfrm>
          <a:off x="353094" y="1622894"/>
          <a:ext cx="352127" cy="1639645"/>
        </a:xfrm>
        <a:custGeom>
          <a:avLst/>
          <a:gdLst/>
          <a:ahLst/>
          <a:cxnLst/>
          <a:rect l="0" t="0" r="0" b="0"/>
          <a:pathLst>
            <a:path>
              <a:moveTo>
                <a:pt x="0" y="0"/>
              </a:moveTo>
              <a:lnTo>
                <a:pt x="0" y="1639645"/>
              </a:lnTo>
              <a:lnTo>
                <a:pt x="352127" y="1639645"/>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4816CC-66EB-6242-9EBA-2267EF0907A1}">
      <dsp:nvSpPr>
        <dsp:cNvPr id="0" name=""/>
        <dsp:cNvSpPr/>
      </dsp:nvSpPr>
      <dsp:spPr>
        <a:xfrm>
          <a:off x="705222" y="3009430"/>
          <a:ext cx="2817018" cy="50621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967749"/>
              <a:satOff val="-22275"/>
              <a:lumOff val="112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1435" tIns="34290" rIns="51435" bIns="34290" numCol="1" spcCol="1270" anchor="ctr" anchorCtr="0">
          <a:noAutofit/>
        </a:bodyPr>
        <a:lstStyle/>
        <a:p>
          <a:pPr lvl="0" algn="ctr" defTabSz="1200150" rtl="0">
            <a:lnSpc>
              <a:spcPct val="90000"/>
            </a:lnSpc>
            <a:spcBef>
              <a:spcPct val="0"/>
            </a:spcBef>
            <a:spcAft>
              <a:spcPct val="35000"/>
            </a:spcAft>
          </a:pPr>
          <a:r>
            <a:rPr lang="en-US" sz="2700" kern="1200" dirty="0" smtClean="0">
              <a:latin typeface="+mj-lt"/>
            </a:rPr>
            <a:t>Password and PIN</a:t>
          </a:r>
          <a:endParaRPr lang="en-US" sz="2700" kern="1200" dirty="0">
            <a:latin typeface="+mj-lt"/>
          </a:endParaRPr>
        </a:p>
      </dsp:txBody>
      <dsp:txXfrm>
        <a:off x="720049" y="3024257"/>
        <a:ext cx="2787364" cy="476564"/>
      </dsp:txXfrm>
    </dsp:sp>
    <dsp:sp modelId="{6FF38A22-4D7D-4B49-8C19-90187530B0C4}">
      <dsp:nvSpPr>
        <dsp:cNvPr id="0" name=""/>
        <dsp:cNvSpPr/>
      </dsp:nvSpPr>
      <dsp:spPr>
        <a:xfrm>
          <a:off x="4402559" y="1116675"/>
          <a:ext cx="3521273" cy="506218"/>
        </a:xfrm>
        <a:prstGeom prst="roundRect">
          <a:avLst>
            <a:gd name="adj" fmla="val 10000"/>
          </a:avLst>
        </a:prstGeom>
        <a:solidFill>
          <a:schemeClr val="accent5">
            <a:hueOff val="2903246"/>
            <a:satOff val="-66824"/>
            <a:lumOff val="337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38100" rIns="57150" bIns="38100" numCol="1" spcCol="1270" anchor="ctr" anchorCtr="0">
          <a:noAutofit/>
        </a:bodyPr>
        <a:lstStyle/>
        <a:p>
          <a:pPr lvl="0" algn="ctr" defTabSz="1333500" rtl="0">
            <a:lnSpc>
              <a:spcPct val="90000"/>
            </a:lnSpc>
            <a:spcBef>
              <a:spcPct val="0"/>
            </a:spcBef>
            <a:spcAft>
              <a:spcPct val="35000"/>
            </a:spcAft>
          </a:pPr>
          <a:r>
            <a:rPr lang="en-US" sz="3000" kern="1200" dirty="0" smtClean="0">
              <a:latin typeface="+mj-lt"/>
            </a:rPr>
            <a:t>Account Access</a:t>
          </a:r>
          <a:endParaRPr lang="en-US" sz="3000" kern="1200" dirty="0">
            <a:latin typeface="+mj-lt"/>
          </a:endParaRPr>
        </a:p>
      </dsp:txBody>
      <dsp:txXfrm>
        <a:off x="4417386" y="1131502"/>
        <a:ext cx="3491619" cy="476564"/>
      </dsp:txXfrm>
    </dsp:sp>
    <dsp:sp modelId="{41C784EB-4C42-3C45-B4F4-04F84A07A073}">
      <dsp:nvSpPr>
        <dsp:cNvPr id="0" name=""/>
        <dsp:cNvSpPr/>
      </dsp:nvSpPr>
      <dsp:spPr>
        <a:xfrm>
          <a:off x="4754686" y="1622894"/>
          <a:ext cx="352127" cy="693268"/>
        </a:xfrm>
        <a:custGeom>
          <a:avLst/>
          <a:gdLst/>
          <a:ahLst/>
          <a:cxnLst/>
          <a:rect l="0" t="0" r="0" b="0"/>
          <a:pathLst>
            <a:path>
              <a:moveTo>
                <a:pt x="0" y="0"/>
              </a:moveTo>
              <a:lnTo>
                <a:pt x="0" y="693268"/>
              </a:lnTo>
              <a:lnTo>
                <a:pt x="352127" y="693268"/>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3455EA-529D-5B43-87B6-CCC7B166A4E6}">
      <dsp:nvSpPr>
        <dsp:cNvPr id="0" name=""/>
        <dsp:cNvSpPr/>
      </dsp:nvSpPr>
      <dsp:spPr>
        <a:xfrm>
          <a:off x="5106813" y="2063053"/>
          <a:ext cx="2817018" cy="50621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1935497"/>
              <a:satOff val="-44549"/>
              <a:lumOff val="224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1435" tIns="34290" rIns="51435" bIns="34290" numCol="1" spcCol="1270" anchor="ctr" anchorCtr="0">
          <a:noAutofit/>
        </a:bodyPr>
        <a:lstStyle/>
        <a:p>
          <a:pPr lvl="0" algn="ctr" defTabSz="1200150" rtl="0">
            <a:lnSpc>
              <a:spcPct val="90000"/>
            </a:lnSpc>
            <a:spcBef>
              <a:spcPct val="0"/>
            </a:spcBef>
            <a:spcAft>
              <a:spcPct val="35000"/>
            </a:spcAft>
          </a:pPr>
          <a:r>
            <a:rPr lang="en-US" sz="2700" kern="1200" dirty="0" smtClean="0">
              <a:latin typeface="+mj-lt"/>
            </a:rPr>
            <a:t>TSP website</a:t>
          </a:r>
          <a:endParaRPr lang="en-US" sz="2700" kern="1200" dirty="0">
            <a:latin typeface="+mj-lt"/>
          </a:endParaRPr>
        </a:p>
      </dsp:txBody>
      <dsp:txXfrm>
        <a:off x="5121640" y="2077880"/>
        <a:ext cx="2787364" cy="476564"/>
      </dsp:txXfrm>
    </dsp:sp>
    <dsp:sp modelId="{2DDAD22C-8B72-8F4B-A4CC-C50DDE49D559}">
      <dsp:nvSpPr>
        <dsp:cNvPr id="0" name=""/>
        <dsp:cNvSpPr/>
      </dsp:nvSpPr>
      <dsp:spPr>
        <a:xfrm>
          <a:off x="4754686" y="1622894"/>
          <a:ext cx="352127" cy="1639645"/>
        </a:xfrm>
        <a:custGeom>
          <a:avLst/>
          <a:gdLst/>
          <a:ahLst/>
          <a:cxnLst/>
          <a:rect l="0" t="0" r="0" b="0"/>
          <a:pathLst>
            <a:path>
              <a:moveTo>
                <a:pt x="0" y="0"/>
              </a:moveTo>
              <a:lnTo>
                <a:pt x="0" y="1639645"/>
              </a:lnTo>
              <a:lnTo>
                <a:pt x="352127" y="1639645"/>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FBFC3-391E-BA4E-9C51-68DDC0B063EB}">
      <dsp:nvSpPr>
        <dsp:cNvPr id="0" name=""/>
        <dsp:cNvSpPr/>
      </dsp:nvSpPr>
      <dsp:spPr>
        <a:xfrm>
          <a:off x="5106813" y="3009430"/>
          <a:ext cx="2817018" cy="50621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2903246"/>
              <a:satOff val="-66824"/>
              <a:lumOff val="337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1435" tIns="34290" rIns="51435" bIns="34290" numCol="1" spcCol="1270" anchor="ctr" anchorCtr="0">
          <a:noAutofit/>
        </a:bodyPr>
        <a:lstStyle/>
        <a:p>
          <a:pPr lvl="0" algn="ctr" defTabSz="1200150" rtl="0">
            <a:lnSpc>
              <a:spcPct val="90000"/>
            </a:lnSpc>
            <a:spcBef>
              <a:spcPct val="0"/>
            </a:spcBef>
            <a:spcAft>
              <a:spcPct val="35000"/>
            </a:spcAft>
          </a:pPr>
          <a:r>
            <a:rPr lang="en-US" sz="2700" kern="1200" dirty="0" err="1" smtClean="0">
              <a:latin typeface="+mj-lt"/>
            </a:rPr>
            <a:t>Thriftline</a:t>
          </a:r>
          <a:endParaRPr lang="en-US" sz="2700" kern="1200" dirty="0">
            <a:latin typeface="+mj-lt"/>
          </a:endParaRPr>
        </a:p>
      </dsp:txBody>
      <dsp:txXfrm>
        <a:off x="5121640" y="3024257"/>
        <a:ext cx="2787364" cy="4765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393884-5B8C-4728-B8CB-0D8963633319}">
      <dsp:nvSpPr>
        <dsp:cNvPr id="0" name=""/>
        <dsp:cNvSpPr/>
      </dsp:nvSpPr>
      <dsp:spPr>
        <a:xfrm>
          <a:off x="-4593403" y="-704407"/>
          <a:ext cx="5472816" cy="5472816"/>
        </a:xfrm>
        <a:prstGeom prst="blockArc">
          <a:avLst>
            <a:gd name="adj1" fmla="val 18900000"/>
            <a:gd name="adj2" fmla="val 2700000"/>
            <a:gd name="adj3" fmla="val 395"/>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DC7C71-696D-4677-AD2D-063B5AD101F4}">
      <dsp:nvSpPr>
        <dsp:cNvPr id="0" name=""/>
        <dsp:cNvSpPr/>
      </dsp:nvSpPr>
      <dsp:spPr>
        <a:xfrm>
          <a:off x="285089" y="184749"/>
          <a:ext cx="5756656" cy="369336"/>
        </a:xfrm>
        <a:prstGeom prst="rect">
          <a:avLst/>
        </a:prstGeom>
        <a:solidFill>
          <a:schemeClr val="accent5">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93161"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latin typeface="Gill Sans MT" panose="020B0502020104020203" pitchFamily="34" charset="0"/>
            </a:rPr>
            <a:t>View account balance</a:t>
          </a:r>
          <a:endParaRPr lang="en-US" sz="2000" b="1" kern="1200" dirty="0">
            <a:latin typeface="Gill Sans MT" panose="020B0502020104020203" pitchFamily="34" charset="0"/>
          </a:endParaRPr>
        </a:p>
      </dsp:txBody>
      <dsp:txXfrm>
        <a:off x="285089" y="184749"/>
        <a:ext cx="5756656" cy="369336"/>
      </dsp:txXfrm>
    </dsp:sp>
    <dsp:sp modelId="{B0313C33-6374-49C0-B657-90779FFF9EA1}">
      <dsp:nvSpPr>
        <dsp:cNvPr id="0" name=""/>
        <dsp:cNvSpPr/>
      </dsp:nvSpPr>
      <dsp:spPr>
        <a:xfrm>
          <a:off x="54254" y="138582"/>
          <a:ext cx="461670" cy="461670"/>
        </a:xfrm>
        <a:prstGeom prst="ellipse">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7992E5-5735-4C88-8745-E259B50892D5}">
      <dsp:nvSpPr>
        <dsp:cNvPr id="0" name=""/>
        <dsp:cNvSpPr/>
      </dsp:nvSpPr>
      <dsp:spPr>
        <a:xfrm>
          <a:off x="619556" y="739079"/>
          <a:ext cx="5422188" cy="369336"/>
        </a:xfrm>
        <a:prstGeom prst="rect">
          <a:avLst/>
        </a:prstGeom>
        <a:solidFill>
          <a:schemeClr val="accent5">
            <a:hueOff val="483874"/>
            <a:satOff val="-11137"/>
            <a:lumOff val="5621"/>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93161"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latin typeface="Gill Sans MT" panose="020B0502020104020203" pitchFamily="34" charset="0"/>
            </a:rPr>
            <a:t>View Annual &amp; Quarterly Statements</a:t>
          </a:r>
        </a:p>
      </dsp:txBody>
      <dsp:txXfrm>
        <a:off x="619556" y="739079"/>
        <a:ext cx="5422188" cy="369336"/>
      </dsp:txXfrm>
    </dsp:sp>
    <dsp:sp modelId="{F28BFA67-1D3A-44F4-AE38-D790AD4C5216}">
      <dsp:nvSpPr>
        <dsp:cNvPr id="0" name=""/>
        <dsp:cNvSpPr/>
      </dsp:nvSpPr>
      <dsp:spPr>
        <a:xfrm>
          <a:off x="388721" y="692912"/>
          <a:ext cx="461670" cy="461670"/>
        </a:xfrm>
        <a:prstGeom prst="ellipse">
          <a:avLst/>
        </a:prstGeom>
        <a:solidFill>
          <a:schemeClr val="lt1">
            <a:hueOff val="0"/>
            <a:satOff val="0"/>
            <a:lumOff val="0"/>
            <a:alphaOff val="0"/>
          </a:schemeClr>
        </a:solidFill>
        <a:ln w="25400" cap="flat" cmpd="sng" algn="ctr">
          <a:solidFill>
            <a:schemeClr val="accent5">
              <a:hueOff val="483874"/>
              <a:satOff val="-11137"/>
              <a:lumOff val="5621"/>
              <a:alphaOff val="0"/>
            </a:schemeClr>
          </a:solidFill>
          <a:prstDash val="solid"/>
        </a:ln>
        <a:effectLst/>
      </dsp:spPr>
      <dsp:style>
        <a:lnRef idx="2">
          <a:scrgbClr r="0" g="0" b="0"/>
        </a:lnRef>
        <a:fillRef idx="1">
          <a:scrgbClr r="0" g="0" b="0"/>
        </a:fillRef>
        <a:effectRef idx="0">
          <a:scrgbClr r="0" g="0" b="0"/>
        </a:effectRef>
        <a:fontRef idx="minor"/>
      </dsp:style>
    </dsp:sp>
    <dsp:sp modelId="{915D7489-FC2D-4624-9C5E-A23BC8266D88}">
      <dsp:nvSpPr>
        <dsp:cNvPr id="0" name=""/>
        <dsp:cNvSpPr/>
      </dsp:nvSpPr>
      <dsp:spPr>
        <a:xfrm>
          <a:off x="802843" y="1293002"/>
          <a:ext cx="5238902" cy="369336"/>
        </a:xfrm>
        <a:prstGeom prst="rect">
          <a:avLst/>
        </a:prstGeom>
        <a:solidFill>
          <a:schemeClr val="accent5">
            <a:hueOff val="967749"/>
            <a:satOff val="-22275"/>
            <a:lumOff val="11241"/>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93161"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latin typeface="Gill Sans MT" panose="020B0502020104020203" pitchFamily="34" charset="0"/>
            </a:rPr>
            <a:t>Change contribution allocation</a:t>
          </a:r>
          <a:endParaRPr lang="en-US" sz="2000" b="1" kern="1200" dirty="0">
            <a:latin typeface="Gill Sans MT" panose="020B0502020104020203" pitchFamily="34" charset="0"/>
          </a:endParaRPr>
        </a:p>
      </dsp:txBody>
      <dsp:txXfrm>
        <a:off x="802843" y="1293002"/>
        <a:ext cx="5238902" cy="369336"/>
      </dsp:txXfrm>
    </dsp:sp>
    <dsp:sp modelId="{B64B7C8C-7AFD-4E18-99AE-C29F25AEAD9A}">
      <dsp:nvSpPr>
        <dsp:cNvPr id="0" name=""/>
        <dsp:cNvSpPr/>
      </dsp:nvSpPr>
      <dsp:spPr>
        <a:xfrm>
          <a:off x="572007" y="1246835"/>
          <a:ext cx="461670" cy="461670"/>
        </a:xfrm>
        <a:prstGeom prst="ellipse">
          <a:avLst/>
        </a:prstGeom>
        <a:solidFill>
          <a:schemeClr val="lt1">
            <a:hueOff val="0"/>
            <a:satOff val="0"/>
            <a:lumOff val="0"/>
            <a:alphaOff val="0"/>
          </a:schemeClr>
        </a:solidFill>
        <a:ln w="25400" cap="flat" cmpd="sng" algn="ctr">
          <a:solidFill>
            <a:schemeClr val="accent5">
              <a:hueOff val="967749"/>
              <a:satOff val="-22275"/>
              <a:lumOff val="11241"/>
              <a:alphaOff val="0"/>
            </a:schemeClr>
          </a:solidFill>
          <a:prstDash val="solid"/>
        </a:ln>
        <a:effectLst/>
      </dsp:spPr>
      <dsp:style>
        <a:lnRef idx="2">
          <a:scrgbClr r="0" g="0" b="0"/>
        </a:lnRef>
        <a:fillRef idx="1">
          <a:scrgbClr r="0" g="0" b="0"/>
        </a:fillRef>
        <a:effectRef idx="0">
          <a:scrgbClr r="0" g="0" b="0"/>
        </a:effectRef>
        <a:fontRef idx="minor"/>
      </dsp:style>
    </dsp:sp>
    <dsp:sp modelId="{17C64266-BFBB-4890-9CDD-806389706DBC}">
      <dsp:nvSpPr>
        <dsp:cNvPr id="0" name=""/>
        <dsp:cNvSpPr/>
      </dsp:nvSpPr>
      <dsp:spPr>
        <a:xfrm>
          <a:off x="861364" y="1847331"/>
          <a:ext cx="5180380" cy="369336"/>
        </a:xfrm>
        <a:prstGeom prst="rect">
          <a:avLst/>
        </a:prstGeom>
        <a:solidFill>
          <a:schemeClr val="accent5">
            <a:hueOff val="1451623"/>
            <a:satOff val="-33412"/>
            <a:lumOff val="16862"/>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93161"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latin typeface="Gill Sans MT" panose="020B0502020104020203" pitchFamily="34" charset="0"/>
            </a:rPr>
            <a:t>Request </a:t>
          </a:r>
          <a:r>
            <a:rPr lang="en-US" sz="2000" b="1" kern="1200" dirty="0" err="1" smtClean="0">
              <a:latin typeface="Gill Sans MT" panose="020B0502020104020203" pitchFamily="34" charset="0"/>
            </a:rPr>
            <a:t>interfund</a:t>
          </a:r>
          <a:r>
            <a:rPr lang="en-US" sz="2000" b="1" kern="1200" dirty="0" smtClean="0">
              <a:latin typeface="Gill Sans MT" panose="020B0502020104020203" pitchFamily="34" charset="0"/>
            </a:rPr>
            <a:t> transfers</a:t>
          </a:r>
          <a:endParaRPr lang="en-US" sz="2000" b="1" kern="1200" dirty="0">
            <a:latin typeface="Gill Sans MT" panose="020B0502020104020203" pitchFamily="34" charset="0"/>
          </a:endParaRPr>
        </a:p>
      </dsp:txBody>
      <dsp:txXfrm>
        <a:off x="861364" y="1847331"/>
        <a:ext cx="5180380" cy="369336"/>
      </dsp:txXfrm>
    </dsp:sp>
    <dsp:sp modelId="{50E5DB67-07F8-4503-8CD1-9E594C15A49D}">
      <dsp:nvSpPr>
        <dsp:cNvPr id="0" name=""/>
        <dsp:cNvSpPr/>
      </dsp:nvSpPr>
      <dsp:spPr>
        <a:xfrm>
          <a:off x="633045" y="1777416"/>
          <a:ext cx="461670" cy="461670"/>
        </a:xfrm>
        <a:prstGeom prst="ellipse">
          <a:avLst/>
        </a:prstGeom>
        <a:solidFill>
          <a:schemeClr val="lt1">
            <a:hueOff val="0"/>
            <a:satOff val="0"/>
            <a:lumOff val="0"/>
            <a:alphaOff val="0"/>
          </a:schemeClr>
        </a:solidFill>
        <a:ln w="25400" cap="flat" cmpd="sng" algn="ctr">
          <a:solidFill>
            <a:schemeClr val="accent5">
              <a:hueOff val="1451623"/>
              <a:satOff val="-33412"/>
              <a:lumOff val="16862"/>
              <a:alphaOff val="0"/>
            </a:schemeClr>
          </a:solidFill>
          <a:prstDash val="solid"/>
        </a:ln>
        <a:effectLst/>
      </dsp:spPr>
      <dsp:style>
        <a:lnRef idx="2">
          <a:scrgbClr r="0" g="0" b="0"/>
        </a:lnRef>
        <a:fillRef idx="1">
          <a:scrgbClr r="0" g="0" b="0"/>
        </a:fillRef>
        <a:effectRef idx="0">
          <a:scrgbClr r="0" g="0" b="0"/>
        </a:effectRef>
        <a:fontRef idx="minor"/>
      </dsp:style>
    </dsp:sp>
    <dsp:sp modelId="{62E018DC-2A81-4856-AA68-09ABB29642EB}">
      <dsp:nvSpPr>
        <dsp:cNvPr id="0" name=""/>
        <dsp:cNvSpPr/>
      </dsp:nvSpPr>
      <dsp:spPr>
        <a:xfrm>
          <a:off x="802843" y="2401661"/>
          <a:ext cx="5238902" cy="369336"/>
        </a:xfrm>
        <a:prstGeom prst="rect">
          <a:avLst/>
        </a:prstGeom>
        <a:solidFill>
          <a:schemeClr val="accent5">
            <a:hueOff val="1935497"/>
            <a:satOff val="-44549"/>
            <a:lumOff val="22483"/>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93161"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latin typeface="Gill Sans MT" panose="020B0502020104020203" pitchFamily="34" charset="0"/>
            </a:rPr>
            <a:t>Request loans and withdrawals</a:t>
          </a:r>
          <a:endParaRPr lang="en-US" sz="2000" b="1" kern="1200" dirty="0">
            <a:latin typeface="Gill Sans MT" panose="020B0502020104020203" pitchFamily="34" charset="0"/>
          </a:endParaRPr>
        </a:p>
      </dsp:txBody>
      <dsp:txXfrm>
        <a:off x="802843" y="2401661"/>
        <a:ext cx="5238902" cy="369336"/>
      </dsp:txXfrm>
    </dsp:sp>
    <dsp:sp modelId="{CB79AD3B-E36F-4D7A-8B40-8964FD983B35}">
      <dsp:nvSpPr>
        <dsp:cNvPr id="0" name=""/>
        <dsp:cNvSpPr/>
      </dsp:nvSpPr>
      <dsp:spPr>
        <a:xfrm>
          <a:off x="572007" y="2355494"/>
          <a:ext cx="461670" cy="461670"/>
        </a:xfrm>
        <a:prstGeom prst="ellipse">
          <a:avLst/>
        </a:prstGeom>
        <a:solidFill>
          <a:schemeClr val="lt1">
            <a:hueOff val="0"/>
            <a:satOff val="0"/>
            <a:lumOff val="0"/>
            <a:alphaOff val="0"/>
          </a:schemeClr>
        </a:solidFill>
        <a:ln w="25400" cap="flat" cmpd="sng" algn="ctr">
          <a:solidFill>
            <a:schemeClr val="accent5">
              <a:hueOff val="1935497"/>
              <a:satOff val="-44549"/>
              <a:lumOff val="22483"/>
              <a:alphaOff val="0"/>
            </a:schemeClr>
          </a:solidFill>
          <a:prstDash val="solid"/>
        </a:ln>
        <a:effectLst/>
      </dsp:spPr>
      <dsp:style>
        <a:lnRef idx="2">
          <a:scrgbClr r="0" g="0" b="0"/>
        </a:lnRef>
        <a:fillRef idx="1">
          <a:scrgbClr r="0" g="0" b="0"/>
        </a:fillRef>
        <a:effectRef idx="0">
          <a:scrgbClr r="0" g="0" b="0"/>
        </a:effectRef>
        <a:fontRef idx="minor"/>
      </dsp:style>
    </dsp:sp>
    <dsp:sp modelId="{DB508570-ECF5-4F6F-8765-E6D9F89F3251}">
      <dsp:nvSpPr>
        <dsp:cNvPr id="0" name=""/>
        <dsp:cNvSpPr/>
      </dsp:nvSpPr>
      <dsp:spPr>
        <a:xfrm>
          <a:off x="619556" y="2955584"/>
          <a:ext cx="5422188" cy="369336"/>
        </a:xfrm>
        <a:prstGeom prst="rect">
          <a:avLst/>
        </a:prstGeom>
        <a:solidFill>
          <a:schemeClr val="accent5">
            <a:hueOff val="2419372"/>
            <a:satOff val="-55687"/>
            <a:lumOff val="28103"/>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93161"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latin typeface="Gill Sans MT" panose="020B0502020104020203" pitchFamily="34" charset="0"/>
            </a:rPr>
            <a:t>Create (or change a user ID)</a:t>
          </a:r>
          <a:endParaRPr lang="en-US" sz="2000" b="1" kern="1200" dirty="0">
            <a:latin typeface="Gill Sans MT" panose="020B0502020104020203" pitchFamily="34" charset="0"/>
          </a:endParaRPr>
        </a:p>
      </dsp:txBody>
      <dsp:txXfrm>
        <a:off x="619556" y="2955584"/>
        <a:ext cx="5422188" cy="369336"/>
      </dsp:txXfrm>
    </dsp:sp>
    <dsp:sp modelId="{68CE4FB6-6C82-4321-AB55-AE41DB0EB6C9}">
      <dsp:nvSpPr>
        <dsp:cNvPr id="0" name=""/>
        <dsp:cNvSpPr/>
      </dsp:nvSpPr>
      <dsp:spPr>
        <a:xfrm>
          <a:off x="388721" y="2909417"/>
          <a:ext cx="461670" cy="461670"/>
        </a:xfrm>
        <a:prstGeom prst="ellipse">
          <a:avLst/>
        </a:prstGeom>
        <a:solidFill>
          <a:schemeClr val="lt1">
            <a:hueOff val="0"/>
            <a:satOff val="0"/>
            <a:lumOff val="0"/>
            <a:alphaOff val="0"/>
          </a:schemeClr>
        </a:solidFill>
        <a:ln w="25400" cap="flat" cmpd="sng" algn="ctr">
          <a:solidFill>
            <a:schemeClr val="accent5">
              <a:hueOff val="2419372"/>
              <a:satOff val="-55687"/>
              <a:lumOff val="28103"/>
              <a:alphaOff val="0"/>
            </a:schemeClr>
          </a:solidFill>
          <a:prstDash val="solid"/>
        </a:ln>
        <a:effectLst/>
      </dsp:spPr>
      <dsp:style>
        <a:lnRef idx="2">
          <a:scrgbClr r="0" g="0" b="0"/>
        </a:lnRef>
        <a:fillRef idx="1">
          <a:scrgbClr r="0" g="0" b="0"/>
        </a:fillRef>
        <a:effectRef idx="0">
          <a:scrgbClr r="0" g="0" b="0"/>
        </a:effectRef>
        <a:fontRef idx="minor"/>
      </dsp:style>
    </dsp:sp>
    <dsp:sp modelId="{FD0AFC13-10BA-40E2-A2A6-CEAABDEF970D}">
      <dsp:nvSpPr>
        <dsp:cNvPr id="0" name=""/>
        <dsp:cNvSpPr/>
      </dsp:nvSpPr>
      <dsp:spPr>
        <a:xfrm>
          <a:off x="285089" y="3509914"/>
          <a:ext cx="5756656" cy="369336"/>
        </a:xfrm>
        <a:prstGeom prst="rect">
          <a:avLst/>
        </a:prstGeom>
        <a:solidFill>
          <a:schemeClr val="accent5">
            <a:hueOff val="2903246"/>
            <a:satOff val="-66824"/>
            <a:lumOff val="33724"/>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93161" tIns="50800" rIns="50800" bIns="50800" numCol="1" spcCol="1270" anchor="ctr" anchorCtr="0">
          <a:noAutofit/>
        </a:bodyPr>
        <a:lstStyle/>
        <a:p>
          <a:pPr lvl="0" algn="l" defTabSz="889000">
            <a:lnSpc>
              <a:spcPct val="90000"/>
            </a:lnSpc>
            <a:spcBef>
              <a:spcPct val="0"/>
            </a:spcBef>
            <a:spcAft>
              <a:spcPct val="35000"/>
            </a:spcAft>
          </a:pPr>
          <a:r>
            <a:rPr lang="en-US" sz="2000" b="1" kern="1200" dirty="0" smtClean="0">
              <a:latin typeface="Gill Sans MT" panose="020B0502020104020203" pitchFamily="34" charset="0"/>
            </a:rPr>
            <a:t>Change or request a Web password</a:t>
          </a:r>
          <a:endParaRPr lang="en-US" sz="2000" b="1" kern="1200" dirty="0">
            <a:latin typeface="Gill Sans MT" panose="020B0502020104020203" pitchFamily="34" charset="0"/>
          </a:endParaRPr>
        </a:p>
      </dsp:txBody>
      <dsp:txXfrm>
        <a:off x="285089" y="3509914"/>
        <a:ext cx="5756656" cy="369336"/>
      </dsp:txXfrm>
    </dsp:sp>
    <dsp:sp modelId="{B8875C9B-6D49-407E-A2C5-B2843FA95773}">
      <dsp:nvSpPr>
        <dsp:cNvPr id="0" name=""/>
        <dsp:cNvSpPr/>
      </dsp:nvSpPr>
      <dsp:spPr>
        <a:xfrm>
          <a:off x="54254" y="3463747"/>
          <a:ext cx="461670" cy="461670"/>
        </a:xfrm>
        <a:prstGeom prst="ellipse">
          <a:avLst/>
        </a:prstGeom>
        <a:solidFill>
          <a:schemeClr val="lt1">
            <a:hueOff val="0"/>
            <a:satOff val="0"/>
            <a:lumOff val="0"/>
            <a:alphaOff val="0"/>
          </a:schemeClr>
        </a:solidFill>
        <a:ln w="25400" cap="flat" cmpd="sng" algn="ctr">
          <a:solidFill>
            <a:schemeClr val="accent5">
              <a:hueOff val="2903246"/>
              <a:satOff val="-66824"/>
              <a:lumOff val="3372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4C01CF-296A-4615-AFAC-A77546FC8399}">
      <dsp:nvSpPr>
        <dsp:cNvPr id="0" name=""/>
        <dsp:cNvSpPr/>
      </dsp:nvSpPr>
      <dsp:spPr>
        <a:xfrm>
          <a:off x="0" y="0"/>
          <a:ext cx="6441439" cy="801152"/>
        </a:xfrm>
        <a:prstGeom prst="roundRect">
          <a:avLst>
            <a:gd name="adj" fmla="val 10000"/>
          </a:avLst>
        </a:prstGeom>
        <a:solidFill>
          <a:schemeClr val="accent6">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smtClean="0">
              <a:latin typeface="+mj-lt"/>
            </a:rPr>
            <a:t>Pay Yourself First</a:t>
          </a:r>
          <a:endParaRPr lang="en-US" sz="2800" kern="1200" dirty="0">
            <a:latin typeface="+mj-lt"/>
          </a:endParaRPr>
        </a:p>
      </dsp:txBody>
      <dsp:txXfrm>
        <a:off x="23465" y="23465"/>
        <a:ext cx="5509236" cy="754222"/>
      </dsp:txXfrm>
    </dsp:sp>
    <dsp:sp modelId="{98918BFA-688D-46B7-8123-817AFC8F9C4C}">
      <dsp:nvSpPr>
        <dsp:cNvPr id="0" name=""/>
        <dsp:cNvSpPr/>
      </dsp:nvSpPr>
      <dsp:spPr>
        <a:xfrm>
          <a:off x="539470" y="946816"/>
          <a:ext cx="6441439" cy="801152"/>
        </a:xfrm>
        <a:prstGeom prst="roundRect">
          <a:avLst>
            <a:gd name="adj" fmla="val 1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smtClean="0">
              <a:latin typeface="+mj-lt"/>
            </a:rPr>
            <a:t>Automate Savings</a:t>
          </a:r>
          <a:endParaRPr lang="en-US" sz="2800" kern="1200" dirty="0">
            <a:latin typeface="+mj-lt"/>
          </a:endParaRPr>
        </a:p>
      </dsp:txBody>
      <dsp:txXfrm>
        <a:off x="562935" y="970281"/>
        <a:ext cx="5334290" cy="754222"/>
      </dsp:txXfrm>
    </dsp:sp>
    <dsp:sp modelId="{BA543142-9DE3-45AB-BA37-0DA9B5B5D9E9}">
      <dsp:nvSpPr>
        <dsp:cNvPr id="0" name=""/>
        <dsp:cNvSpPr/>
      </dsp:nvSpPr>
      <dsp:spPr>
        <a:xfrm>
          <a:off x="1070889" y="1893633"/>
          <a:ext cx="6441439" cy="801152"/>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smtClean="0">
              <a:latin typeface="+mj-lt"/>
            </a:rPr>
            <a:t>Maximize </a:t>
          </a:r>
          <a:r>
            <a:rPr lang="en-US" sz="2800" kern="1200" dirty="0" smtClean="0">
              <a:latin typeface="+mj-lt"/>
            </a:rPr>
            <a:t>Tax Advantaged </a:t>
          </a:r>
          <a:r>
            <a:rPr lang="en-US" sz="2800" kern="1200" dirty="0" smtClean="0">
              <a:latin typeface="+mj-lt"/>
            </a:rPr>
            <a:t>Opportunities</a:t>
          </a:r>
          <a:endParaRPr lang="en-US" sz="2800" kern="1200" dirty="0">
            <a:latin typeface="+mj-lt"/>
          </a:endParaRPr>
        </a:p>
      </dsp:txBody>
      <dsp:txXfrm>
        <a:off x="1094354" y="1917098"/>
        <a:ext cx="5342341" cy="754222"/>
      </dsp:txXfrm>
    </dsp:sp>
    <dsp:sp modelId="{1F6EC239-EFAF-4610-967A-4D9D03DB8E09}">
      <dsp:nvSpPr>
        <dsp:cNvPr id="0" name=""/>
        <dsp:cNvSpPr/>
      </dsp:nvSpPr>
      <dsp:spPr>
        <a:xfrm>
          <a:off x="1610359" y="2840450"/>
          <a:ext cx="6441439" cy="801152"/>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smtClean="0">
              <a:latin typeface="+mj-lt"/>
            </a:rPr>
            <a:t>Make Regular Monthly Investments</a:t>
          </a:r>
          <a:endParaRPr lang="en-US" sz="2800" kern="1200" dirty="0">
            <a:latin typeface="+mj-lt"/>
          </a:endParaRPr>
        </a:p>
      </dsp:txBody>
      <dsp:txXfrm>
        <a:off x="1633824" y="2863915"/>
        <a:ext cx="5334290" cy="754222"/>
      </dsp:txXfrm>
    </dsp:sp>
    <dsp:sp modelId="{F6866856-4FB2-49EE-A72C-C39DF6A93F0D}">
      <dsp:nvSpPr>
        <dsp:cNvPr id="0" name=""/>
        <dsp:cNvSpPr/>
      </dsp:nvSpPr>
      <dsp:spPr>
        <a:xfrm>
          <a:off x="5920690" y="613610"/>
          <a:ext cx="520749" cy="520749"/>
        </a:xfrm>
        <a:prstGeom prst="downArrow">
          <a:avLst>
            <a:gd name="adj1" fmla="val 55000"/>
            <a:gd name="adj2" fmla="val 45000"/>
          </a:avLst>
        </a:prstGeom>
        <a:solidFill>
          <a:schemeClr val="bg2"/>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latin typeface="+mj-lt"/>
          </a:endParaRPr>
        </a:p>
      </dsp:txBody>
      <dsp:txXfrm>
        <a:off x="6037859" y="613610"/>
        <a:ext cx="286411" cy="391864"/>
      </dsp:txXfrm>
    </dsp:sp>
    <dsp:sp modelId="{7C018A44-48FE-4922-B02E-C70CA9A67E9D}">
      <dsp:nvSpPr>
        <dsp:cNvPr id="0" name=""/>
        <dsp:cNvSpPr/>
      </dsp:nvSpPr>
      <dsp:spPr>
        <a:xfrm>
          <a:off x="6460161" y="1560426"/>
          <a:ext cx="520749" cy="520749"/>
        </a:xfrm>
        <a:prstGeom prst="downArrow">
          <a:avLst>
            <a:gd name="adj1" fmla="val 55000"/>
            <a:gd name="adj2" fmla="val 45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latin typeface="+mj-lt"/>
          </a:endParaRPr>
        </a:p>
      </dsp:txBody>
      <dsp:txXfrm>
        <a:off x="6577330" y="1560426"/>
        <a:ext cx="286411" cy="391864"/>
      </dsp:txXfrm>
    </dsp:sp>
    <dsp:sp modelId="{C65927E9-905B-4DF8-8FE2-C85DA47CB88A}">
      <dsp:nvSpPr>
        <dsp:cNvPr id="0" name=""/>
        <dsp:cNvSpPr/>
      </dsp:nvSpPr>
      <dsp:spPr>
        <a:xfrm>
          <a:off x="6991580" y="2507243"/>
          <a:ext cx="520749" cy="520749"/>
        </a:xfrm>
        <a:prstGeom prst="downArrow">
          <a:avLst>
            <a:gd name="adj1" fmla="val 55000"/>
            <a:gd name="adj2" fmla="val 45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a:latin typeface="+mj-lt"/>
          </a:endParaRPr>
        </a:p>
      </dsp:txBody>
      <dsp:txXfrm>
        <a:off x="7108749" y="2507243"/>
        <a:ext cx="286411" cy="39186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ea typeface="ＭＳ Ｐゴシック" charset="-128"/>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ea typeface="ＭＳ Ｐゴシック" charset="-128"/>
                <a:cs typeface="+mn-cs"/>
              </a:defRPr>
            </a:lvl1pPr>
          </a:lstStyle>
          <a:p>
            <a:pPr>
              <a:defRPr/>
            </a:pPr>
            <a:fld id="{716745AF-0A77-4A7A-8391-7C2117FC51F4}" type="datetime1">
              <a:rPr lang="en-US"/>
              <a:pPr>
                <a:defRPr/>
              </a:pPr>
              <a:t>8/19/2019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ea typeface="ＭＳ Ｐゴシック" charset="-128"/>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ea typeface="ＭＳ Ｐゴシック" charset="-128"/>
                <a:cs typeface="+mn-cs"/>
              </a:defRPr>
            </a:lvl1pPr>
          </a:lstStyle>
          <a:p>
            <a:pPr>
              <a:defRPr/>
            </a:pPr>
            <a:fld id="{8CA27738-1632-48EA-A9FE-7B152A8297D4}" type="slidenum">
              <a:rPr lang="en-US"/>
              <a:pPr>
                <a:defRPr/>
              </a:pPr>
              <a:t>‹#›</a:t>
            </a:fld>
            <a:endParaRPr lang="en-US"/>
          </a:p>
        </p:txBody>
      </p:sp>
    </p:spTree>
    <p:extLst>
      <p:ext uri="{BB962C8B-B14F-4D97-AF65-F5344CB8AC3E}">
        <p14:creationId xmlns:p14="http://schemas.microsoft.com/office/powerpoint/2010/main" val="30274705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ea typeface="ＭＳ Ｐゴシック" charset="-128"/>
                <a:cs typeface="+mn-cs"/>
              </a:defRPr>
            </a:lvl1pPr>
          </a:lstStyle>
          <a:p>
            <a:pPr>
              <a:defRPr/>
            </a:pPr>
            <a:fld id="{BAD5D94B-EFCC-45C7-AAFF-D9D6CA61F9B5}" type="datetime1">
              <a:rPr lang="en-US"/>
              <a:pPr>
                <a:defRPr/>
              </a:pPr>
              <a:t>8/19/2019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ea typeface="ＭＳ Ｐゴシック" charset="-128"/>
                <a:cs typeface="+mn-cs"/>
              </a:defRPr>
            </a:lvl1pPr>
          </a:lstStyle>
          <a:p>
            <a:pPr>
              <a:defRPr/>
            </a:pPr>
            <a:fld id="{45A6C174-6D0E-4BB5-A98B-6DE61CB0E64D}" type="slidenum">
              <a:rPr lang="en-US"/>
              <a:pPr>
                <a:defRPr/>
              </a:pPr>
              <a:t>‹#›</a:t>
            </a:fld>
            <a:endParaRPr lang="en-US"/>
          </a:p>
        </p:txBody>
      </p:sp>
    </p:spTree>
    <p:extLst>
      <p:ext uri="{BB962C8B-B14F-4D97-AF65-F5344CB8AC3E}">
        <p14:creationId xmlns:p14="http://schemas.microsoft.com/office/powerpoint/2010/main" val="37041743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charset="-128"/>
            </a:endParaRPr>
          </a:p>
        </p:txBody>
      </p:sp>
      <p:sp>
        <p:nvSpPr>
          <p:cNvPr id="71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0452D0E5-48C0-451C-95B6-B975BFAFD817}" type="slidenum">
              <a:rPr lang="en-US" altLang="en-US" smtClean="0">
                <a:latin typeface="Calibri" charset="0"/>
              </a:rPr>
              <a:pPr eaLnBrk="1" hangingPunct="1"/>
              <a:t>3</a:t>
            </a:fld>
            <a:endParaRPr lang="en-US" altLang="en-US" smtClean="0">
              <a:latin typeface="Calibri" charset="0"/>
            </a:endParaRPr>
          </a:p>
        </p:txBody>
      </p:sp>
    </p:spTree>
    <p:extLst>
      <p:ext uri="{BB962C8B-B14F-4D97-AF65-F5344CB8AC3E}">
        <p14:creationId xmlns:p14="http://schemas.microsoft.com/office/powerpoint/2010/main" val="399643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mn-lt"/>
                <a:ea typeface="+mn-ea"/>
                <a:cs typeface="+mn-cs"/>
              </a:rPr>
              <a:t>(.5 minute)</a:t>
            </a:r>
          </a:p>
          <a:p>
            <a:r>
              <a:rPr lang="en-US" b="1" dirty="0">
                <a:latin typeface="+mn-lt"/>
                <a:ea typeface="+mn-ea"/>
                <a:cs typeface="+mn-cs"/>
              </a:rPr>
              <a:t> </a:t>
            </a:r>
          </a:p>
          <a:p>
            <a:r>
              <a:rPr lang="en-US" b="1" dirty="0">
                <a:latin typeface="+mn-lt"/>
                <a:ea typeface="+mn-ea"/>
                <a:cs typeface="+mn-cs"/>
              </a:rPr>
              <a:t>SAY:</a:t>
            </a:r>
            <a:r>
              <a:rPr lang="en-US" dirty="0">
                <a:latin typeface="+mn-lt"/>
                <a:ea typeface="+mn-ea"/>
                <a:cs typeface="+mn-cs"/>
              </a:rPr>
              <a:t> Have you been on MyPay? MyPay is where you can access your LES, TSP functions, and other benefit information. You will find instructions on obtaining and accessing your MyPay account on the MyPay homepage at www.mypay.dfas.mil.</a:t>
            </a:r>
          </a:p>
          <a:p>
            <a:endParaRPr lang="en-US" dirty="0">
              <a:latin typeface="+mn-lt"/>
              <a:ea typeface="+mn-ea"/>
              <a:cs typeface="+mn-cs"/>
            </a:endParaRPr>
          </a:p>
          <a:p>
            <a:r>
              <a:rPr lang="en-US" dirty="0">
                <a:latin typeface="+mn-lt"/>
                <a:ea typeface="+mn-ea"/>
                <a:cs typeface="+mn-cs"/>
              </a:rPr>
              <a:t>It is your responsibility to ensure your LES is accurate. Review your LES each month, and take any issues to your chain of command.</a:t>
            </a:r>
          </a:p>
          <a:p>
            <a:endParaRPr lang="en-US" dirty="0">
              <a:latin typeface="+mn-lt"/>
              <a:ea typeface="+mn-ea"/>
              <a:cs typeface="+mn-cs"/>
            </a:endParaRPr>
          </a:p>
          <a:p>
            <a:pPr defTabSz="915406" eaLnBrk="1" fontAlgn="auto" hangingPunct="1">
              <a:spcBef>
                <a:spcPts val="0"/>
              </a:spcBef>
              <a:spcAft>
                <a:spcPts val="0"/>
              </a:spcAft>
              <a:defRPr/>
            </a:pPr>
            <a:r>
              <a:rPr lang="en-US" b="1" dirty="0">
                <a:latin typeface="+mn-lt"/>
                <a:ea typeface="+mn-ea"/>
                <a:cs typeface="+mn-cs"/>
              </a:rPr>
              <a:t>DO:</a:t>
            </a:r>
            <a:r>
              <a:rPr lang="en-US" dirty="0">
                <a:latin typeface="+mn-lt"/>
                <a:ea typeface="+mn-ea"/>
                <a:cs typeface="+mn-cs"/>
              </a:rPr>
              <a:t> Click or select to navigate to the next screen.</a:t>
            </a:r>
            <a:endParaRPr lang="en-US" i="1" baseline="0" dirty="0" smtClean="0"/>
          </a:p>
          <a:p>
            <a:endParaRPr lang="en-US" dirty="0">
              <a:latin typeface="+mn-lt"/>
              <a:ea typeface="+mn-ea"/>
              <a:cs typeface="+mn-cs"/>
            </a:endParaRPr>
          </a:p>
        </p:txBody>
      </p:sp>
      <p:sp>
        <p:nvSpPr>
          <p:cNvPr id="4" name="Slide Number Placeholder 3"/>
          <p:cNvSpPr>
            <a:spLocks noGrp="1"/>
          </p:cNvSpPr>
          <p:nvPr>
            <p:ph type="sldNum" sz="quarter" idx="10"/>
          </p:nvPr>
        </p:nvSpPr>
        <p:spPr/>
        <p:txBody>
          <a:bodyPr/>
          <a:lstStyle/>
          <a:p>
            <a:pPr defTabSz="915406" fontAlgn="auto">
              <a:spcBef>
                <a:spcPts val="0"/>
              </a:spcBef>
              <a:spcAft>
                <a:spcPts val="0"/>
              </a:spcAft>
              <a:defRPr/>
            </a:pPr>
            <a:fld id="{A75F8A56-4267-4F59-882E-8E359BC7D024}" type="slidenum">
              <a:rPr lang="en-US" sz="1200">
                <a:solidFill>
                  <a:prstClr val="black"/>
                </a:solidFill>
                <a:latin typeface="Calibri"/>
              </a:rPr>
              <a:pPr defTabSz="915406" fontAlgn="auto">
                <a:spcBef>
                  <a:spcPts val="0"/>
                </a:spcBef>
                <a:spcAft>
                  <a:spcPts val="0"/>
                </a:spcAft>
                <a:defRPr/>
              </a:pPr>
              <a:t>26</a:t>
            </a:fld>
            <a:endParaRPr lang="en-US" sz="1200" dirty="0">
              <a:solidFill>
                <a:prstClr val="black"/>
              </a:solidFill>
              <a:latin typeface="Calibri"/>
            </a:endParaRPr>
          </a:p>
        </p:txBody>
      </p:sp>
    </p:spTree>
    <p:extLst>
      <p:ext uri="{BB962C8B-B14F-4D97-AF65-F5344CB8AC3E}">
        <p14:creationId xmlns:p14="http://schemas.microsoft.com/office/powerpoint/2010/main" val="498495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altLang="en-US" dirty="0">
              <a:solidFill>
                <a:srgbClr val="000000"/>
              </a:solidFill>
            </a:endParaRPr>
          </a:p>
        </p:txBody>
      </p:sp>
    </p:spTree>
    <p:extLst>
      <p:ext uri="{BB962C8B-B14F-4D97-AF65-F5344CB8AC3E}">
        <p14:creationId xmlns:p14="http://schemas.microsoft.com/office/powerpoint/2010/main" val="4208245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999">
              <a:defRPr>
                <a:solidFill>
                  <a:schemeClr val="tx1"/>
                </a:solidFill>
                <a:latin typeface="Verdana" pitchFamily="34" charset="0"/>
              </a:defRPr>
            </a:lvl1pPr>
            <a:lvl2pPr marL="773077" indent="-297338" defTabSz="967999">
              <a:defRPr>
                <a:solidFill>
                  <a:schemeClr val="tx1"/>
                </a:solidFill>
                <a:latin typeface="Verdana" pitchFamily="34" charset="0"/>
              </a:defRPr>
            </a:lvl2pPr>
            <a:lvl3pPr marL="1189348" indent="-237868" defTabSz="967999">
              <a:defRPr>
                <a:solidFill>
                  <a:schemeClr val="tx1"/>
                </a:solidFill>
                <a:latin typeface="Verdana" pitchFamily="34" charset="0"/>
              </a:defRPr>
            </a:lvl3pPr>
            <a:lvl4pPr marL="1665090" indent="-237868" defTabSz="967999">
              <a:defRPr>
                <a:solidFill>
                  <a:schemeClr val="tx1"/>
                </a:solidFill>
                <a:latin typeface="Verdana" pitchFamily="34" charset="0"/>
              </a:defRPr>
            </a:lvl4pPr>
            <a:lvl5pPr marL="2140829" indent="-237868" defTabSz="967999">
              <a:defRPr>
                <a:solidFill>
                  <a:schemeClr val="tx1"/>
                </a:solidFill>
                <a:latin typeface="Verdana" pitchFamily="34" charset="0"/>
              </a:defRPr>
            </a:lvl5pPr>
            <a:lvl6pPr marL="2616569" indent="-237868" defTabSz="967999" eaLnBrk="0" fontAlgn="base" hangingPunct="0">
              <a:spcBef>
                <a:spcPct val="0"/>
              </a:spcBef>
              <a:spcAft>
                <a:spcPct val="0"/>
              </a:spcAft>
              <a:defRPr>
                <a:solidFill>
                  <a:schemeClr val="tx1"/>
                </a:solidFill>
                <a:latin typeface="Verdana" pitchFamily="34" charset="0"/>
              </a:defRPr>
            </a:lvl6pPr>
            <a:lvl7pPr marL="3092308" indent="-237868" defTabSz="967999" eaLnBrk="0" fontAlgn="base" hangingPunct="0">
              <a:spcBef>
                <a:spcPct val="0"/>
              </a:spcBef>
              <a:spcAft>
                <a:spcPct val="0"/>
              </a:spcAft>
              <a:defRPr>
                <a:solidFill>
                  <a:schemeClr val="tx1"/>
                </a:solidFill>
                <a:latin typeface="Verdana" pitchFamily="34" charset="0"/>
              </a:defRPr>
            </a:lvl7pPr>
            <a:lvl8pPr marL="3568049" indent="-237868" defTabSz="967999" eaLnBrk="0" fontAlgn="base" hangingPunct="0">
              <a:spcBef>
                <a:spcPct val="0"/>
              </a:spcBef>
              <a:spcAft>
                <a:spcPct val="0"/>
              </a:spcAft>
              <a:defRPr>
                <a:solidFill>
                  <a:schemeClr val="tx1"/>
                </a:solidFill>
                <a:latin typeface="Verdana" pitchFamily="34" charset="0"/>
              </a:defRPr>
            </a:lvl8pPr>
            <a:lvl9pPr marL="4043786" indent="-237868" defTabSz="967999" eaLnBrk="0" fontAlgn="base" hangingPunct="0">
              <a:spcBef>
                <a:spcPct val="0"/>
              </a:spcBef>
              <a:spcAft>
                <a:spcPct val="0"/>
              </a:spcAft>
              <a:defRPr>
                <a:solidFill>
                  <a:schemeClr val="tx1"/>
                </a:solidFill>
                <a:latin typeface="Verdana" pitchFamily="34" charset="0"/>
              </a:defRPr>
            </a:lvl9pPr>
          </a:lstStyle>
          <a:p>
            <a:fld id="{4CB347CF-3F43-4D6F-983F-69E80FE8E5A9}" type="slidenum">
              <a:rPr lang="en-US" altLang="en-US" smtClean="0">
                <a:solidFill>
                  <a:prstClr val="black"/>
                </a:solidFill>
                <a:latin typeface="Times New Roman" pitchFamily="18" charset="0"/>
              </a:rPr>
              <a:pPr/>
              <a:t>31</a:t>
            </a:fld>
            <a:endParaRPr lang="en-US" altLang="en-US" dirty="0">
              <a:solidFill>
                <a:prstClr val="black"/>
              </a:solidFill>
              <a:latin typeface="Times New Roman" pitchFamily="18" charset="0"/>
            </a:endParaRPr>
          </a:p>
        </p:txBody>
      </p:sp>
    </p:spTree>
    <p:extLst>
      <p:ext uri="{BB962C8B-B14F-4D97-AF65-F5344CB8AC3E}">
        <p14:creationId xmlns:p14="http://schemas.microsoft.com/office/powerpoint/2010/main" val="4211114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2FC2E0-1A8D-4468-A7F4-3C02CF74839C}" type="slidenum">
              <a:rPr lang="en-US">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3277721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spcBef>
                <a:spcPct val="0"/>
              </a:spcBef>
            </a:pPr>
            <a:endParaRPr lang="en-US" altLang="en-US" sz="1000" smtClean="0">
              <a:ea typeface="ＭＳ Ｐゴシック" charset="-128"/>
            </a:endParaRPr>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4430074D-C554-4953-9C70-8F5D3EE5E1AD}" type="slidenum">
              <a:rPr lang="en-US" altLang="en-US" smtClean="0">
                <a:latin typeface="Calibri" charset="0"/>
              </a:rPr>
              <a:pPr eaLnBrk="1" hangingPunct="1"/>
              <a:t>34</a:t>
            </a:fld>
            <a:endParaRPr lang="en-US" altLang="en-US" smtClean="0">
              <a:latin typeface="Calibri" charset="0"/>
            </a:endParaRPr>
          </a:p>
        </p:txBody>
      </p:sp>
    </p:spTree>
    <p:extLst>
      <p:ext uri="{BB962C8B-B14F-4D97-AF65-F5344CB8AC3E}">
        <p14:creationId xmlns:p14="http://schemas.microsoft.com/office/powerpoint/2010/main" val="2929016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ea typeface="ＭＳ Ｐゴシック" charset="-128"/>
            </a:endParaRPr>
          </a:p>
        </p:txBody>
      </p:sp>
      <p:sp>
        <p:nvSpPr>
          <p:cNvPr id="96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47F189EA-CDC4-4ED4-A07D-41583907671A}" type="slidenum">
              <a:rPr lang="en-US" altLang="en-US" smtClean="0">
                <a:latin typeface="Calibri" charset="0"/>
              </a:rPr>
              <a:pPr eaLnBrk="1" hangingPunct="1"/>
              <a:t>35</a:t>
            </a:fld>
            <a:endParaRPr lang="en-US" altLang="en-US" smtClean="0">
              <a:latin typeface="Calibri" charset="0"/>
            </a:endParaRPr>
          </a:p>
        </p:txBody>
      </p:sp>
    </p:spTree>
    <p:extLst>
      <p:ext uri="{BB962C8B-B14F-4D97-AF65-F5344CB8AC3E}">
        <p14:creationId xmlns:p14="http://schemas.microsoft.com/office/powerpoint/2010/main" val="2991393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marL="0" marR="0" lvl="0" indent="0" algn="r" defTabSz="938216" rtl="0" eaLnBrk="1" fontAlgn="base" latinLnBrk="0" hangingPunct="1">
              <a:lnSpc>
                <a:spcPct val="100000"/>
              </a:lnSpc>
              <a:spcBef>
                <a:spcPct val="0"/>
              </a:spcBef>
              <a:spcAft>
                <a:spcPct val="0"/>
              </a:spcAft>
              <a:buClrTx/>
              <a:buSzTx/>
              <a:buFontTx/>
              <a:buNone/>
              <a:tabLst/>
              <a:defRPr/>
            </a:pPr>
            <a:fld id="{62242A5A-6A68-42B8-8763-EB1D4B2B882A}" type="slidenum">
              <a:rPr kumimoji="0" lang="en-US" sz="1100" b="0" i="0" u="none" strike="noStrike" kern="1200" cap="none" spc="0" normalizeH="0" baseline="0" noProof="0">
                <a:ln>
                  <a:noFill/>
                </a:ln>
                <a:solidFill>
                  <a:srgbClr val="000000"/>
                </a:solidFill>
                <a:effectLst/>
                <a:uLnTx/>
                <a:uFillTx/>
                <a:latin typeface="Arial" charset="0"/>
                <a:ea typeface="ＭＳ Ｐゴシック" charset="-128"/>
                <a:cs typeface="+mn-cs"/>
              </a:rPr>
              <a:pPr marL="0" marR="0" lvl="0" indent="0" algn="r" defTabSz="938216" rtl="0" eaLnBrk="1" fontAlgn="base" latinLnBrk="0" hangingPunct="1">
                <a:lnSpc>
                  <a:spcPct val="100000"/>
                </a:lnSpc>
                <a:spcBef>
                  <a:spcPct val="0"/>
                </a:spcBef>
                <a:spcAft>
                  <a:spcPct val="0"/>
                </a:spcAft>
                <a:buClrTx/>
                <a:buSzTx/>
                <a:buFontTx/>
                <a:buNone/>
                <a:tabLst/>
                <a:defRPr/>
              </a:pPr>
              <a:t>36</a:t>
            </a:fld>
            <a:endParaRPr kumimoji="0" lang="en-US" sz="11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3165737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charset="-128"/>
            </a:endParaRPr>
          </a:p>
        </p:txBody>
      </p:sp>
      <p:sp>
        <p:nvSpPr>
          <p:cNvPr id="100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5DB06BBF-4A59-41F5-AA1E-5C8456D802B2}" type="slidenum">
              <a:rPr lang="en-US" altLang="en-US" smtClean="0">
                <a:latin typeface="Calibri" charset="0"/>
              </a:rPr>
              <a:pPr eaLnBrk="1" hangingPunct="1"/>
              <a:t>37</a:t>
            </a:fld>
            <a:endParaRPr lang="en-US" altLang="en-US" smtClean="0">
              <a:latin typeface="Calibri" charset="0"/>
            </a:endParaRPr>
          </a:p>
        </p:txBody>
      </p:sp>
    </p:spTree>
    <p:extLst>
      <p:ext uri="{BB962C8B-B14F-4D97-AF65-F5344CB8AC3E}">
        <p14:creationId xmlns:p14="http://schemas.microsoft.com/office/powerpoint/2010/main" val="2037532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charset="-128"/>
            </a:endParaRPr>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3C3B16BC-F070-4A32-B80F-A64A2B2990F9}" type="slidenum">
              <a:rPr lang="en-US" altLang="en-US" smtClean="0">
                <a:latin typeface="Calibri" charset="0"/>
              </a:rPr>
              <a:pPr eaLnBrk="1" hangingPunct="1"/>
              <a:t>4</a:t>
            </a:fld>
            <a:endParaRPr lang="en-US" altLang="en-US" smtClean="0">
              <a:latin typeface="Calibri" charset="0"/>
            </a:endParaRPr>
          </a:p>
        </p:txBody>
      </p:sp>
    </p:spTree>
    <p:extLst>
      <p:ext uri="{BB962C8B-B14F-4D97-AF65-F5344CB8AC3E}">
        <p14:creationId xmlns:p14="http://schemas.microsoft.com/office/powerpoint/2010/main" val="416527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6BE56D63-B0B8-435F-9821-A373C74FED48}" type="slidenum">
              <a:rPr lang="en-US" altLang="en-US" smtClean="0"/>
              <a:pPr>
                <a:spcBef>
                  <a:spcPct val="0"/>
                </a:spcBef>
              </a:pPr>
              <a:t>13</a:t>
            </a:fld>
            <a:endParaRPr lang="en-US" altLang="en-US" smtClean="0"/>
          </a:p>
        </p:txBody>
      </p:sp>
    </p:spTree>
    <p:extLst>
      <p:ext uri="{BB962C8B-B14F-4D97-AF65-F5344CB8AC3E}">
        <p14:creationId xmlns:p14="http://schemas.microsoft.com/office/powerpoint/2010/main" val="3671897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smtClean="0">
                <a:ea typeface="ＭＳ Ｐゴシック" charset="-128"/>
              </a:rPr>
              <a:t>100 </a:t>
            </a:r>
            <a:r>
              <a:rPr lang="en-US" altLang="en-US" smtClean="0">
                <a:ea typeface="ＭＳ Ｐゴシック" charset="-128"/>
              </a:rPr>
              <a:t>saved</a:t>
            </a:r>
            <a:r>
              <a:rPr lang="en-US" altLang="en-US" baseline="0" smtClean="0">
                <a:ea typeface="ＭＳ Ｐゴシック" charset="-128"/>
              </a:rPr>
              <a:t> monthly</a:t>
            </a:r>
            <a:endParaRPr lang="en-US" altLang="en-US" smtClean="0">
              <a:ea typeface="ＭＳ Ｐゴシック" charset="-128"/>
            </a:endParaRPr>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110EB603-5D1F-41FA-88A1-C6EAF967F599}" type="slidenum">
              <a:rPr lang="en-US" altLang="en-US" smtClean="0">
                <a:latin typeface="Calibri" charset="0"/>
              </a:rPr>
              <a:pPr eaLnBrk="1" hangingPunct="1"/>
              <a:t>18</a:t>
            </a:fld>
            <a:endParaRPr lang="en-US" altLang="en-US" smtClean="0">
              <a:latin typeface="Calibri" charset="0"/>
            </a:endParaRPr>
          </a:p>
        </p:txBody>
      </p:sp>
    </p:spTree>
    <p:extLst>
      <p:ext uri="{BB962C8B-B14F-4D97-AF65-F5344CB8AC3E}">
        <p14:creationId xmlns:p14="http://schemas.microsoft.com/office/powerpoint/2010/main" val="3186799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ea typeface="ＭＳ Ｐゴシック" charset="-128"/>
            </a:endParaRPr>
          </a:p>
        </p:txBody>
      </p:sp>
      <p:sp>
        <p:nvSpPr>
          <p:cNvPr id="747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6419AA18-67CB-4F08-9258-5C338A06FAF4}" type="slidenum">
              <a:rPr lang="en-US" altLang="en-US" smtClean="0">
                <a:latin typeface="Calibri" charset="0"/>
              </a:rPr>
              <a:pPr eaLnBrk="1" hangingPunct="1"/>
              <a:t>19</a:t>
            </a:fld>
            <a:endParaRPr lang="en-US" altLang="en-US" smtClean="0">
              <a:latin typeface="Calibri" charset="0"/>
            </a:endParaRPr>
          </a:p>
        </p:txBody>
      </p:sp>
    </p:spTree>
    <p:extLst>
      <p:ext uri="{BB962C8B-B14F-4D97-AF65-F5344CB8AC3E}">
        <p14:creationId xmlns:p14="http://schemas.microsoft.com/office/powerpoint/2010/main" val="772359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ea typeface="ＭＳ Ｐゴシック" panose="020B0600070205080204" pitchFamily="34" charset="-128"/>
            </a:endParaRPr>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6BE56D63-B0B8-435F-9821-A373C74FED48}" type="slidenum">
              <a:rPr lang="en-US" altLang="en-US" smtClean="0"/>
              <a:pPr>
                <a:spcBef>
                  <a:spcPct val="0"/>
                </a:spcBef>
              </a:pPr>
              <a:t>20</a:t>
            </a:fld>
            <a:endParaRPr lang="en-US" altLang="en-US" smtClean="0"/>
          </a:p>
        </p:txBody>
      </p:sp>
    </p:spTree>
    <p:extLst>
      <p:ext uri="{BB962C8B-B14F-4D97-AF65-F5344CB8AC3E}">
        <p14:creationId xmlns:p14="http://schemas.microsoft.com/office/powerpoint/2010/main" val="534716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7650" name="Shape 122"/>
          <p:cNvSpPr>
            <a:spLocks noGrp="1" noRot="1" noChangeAspect="1" noTextEdit="1"/>
          </p:cNvSpPr>
          <p:nvPr>
            <p:ph type="sldImg" idx="2"/>
          </p:nvPr>
        </p:nvSpPr>
        <p:spPr bwMode="auto">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27651" name="Shape 12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75" tIns="46674" rIns="93375" bIns="46674">
            <a:normAutofit lnSpcReduction="10000"/>
          </a:bodyPr>
          <a:lstStyle/>
          <a:p>
            <a:pPr>
              <a:spcBef>
                <a:spcPct val="0"/>
              </a:spcBef>
            </a:pPr>
            <a:r>
              <a:rPr lang="en-US" altLang="en-US" smtClean="0">
                <a:solidFill>
                  <a:srgbClr val="000000"/>
                </a:solidFill>
                <a:ea typeface="ＭＳ Ｐゴシック" panose="020B0600070205080204" pitchFamily="34" charset="-128"/>
                <a:cs typeface="Calibri" panose="020F0502020204030204" pitchFamily="34" charset="0"/>
                <a:sym typeface="Calibri" panose="020F0502020204030204" pitchFamily="34" charset="0"/>
              </a:rPr>
              <a:t>(2 minutes)</a:t>
            </a:r>
            <a:endParaRPr lang="en-US" altLang="en-US" smtClean="0">
              <a:ea typeface="ＭＳ Ｐゴシック" panose="020B0600070205080204" pitchFamily="34" charset="-128"/>
            </a:endParaRPr>
          </a:p>
          <a:p>
            <a:pPr>
              <a:spcBef>
                <a:spcPct val="0"/>
              </a:spcBef>
            </a:pPr>
            <a:r>
              <a:rPr lang="en-US" altLang="en-US" b="1" smtClean="0">
                <a:solidFill>
                  <a:srgbClr val="000000"/>
                </a:solidFill>
                <a:ea typeface="ＭＳ Ｐゴシック" panose="020B0600070205080204" pitchFamily="34" charset="-128"/>
                <a:cs typeface="Calibri" panose="020F0502020204030204" pitchFamily="34" charset="0"/>
                <a:sym typeface="Calibri" panose="020F0502020204030204" pitchFamily="34" charset="0"/>
              </a:rPr>
              <a:t>SAY:</a:t>
            </a:r>
            <a:r>
              <a:rPr lang="en-US" altLang="en-US" smtClean="0">
                <a:solidFill>
                  <a:srgbClr val="000000"/>
                </a:solidFill>
                <a:ea typeface="ＭＳ Ｐゴシック" panose="020B0600070205080204" pitchFamily="34" charset="-128"/>
                <a:cs typeface="Calibri" panose="020F0502020204030204" pitchFamily="34" charset="0"/>
                <a:sym typeface="Calibri" panose="020F0502020204030204" pitchFamily="34" charset="0"/>
              </a:rPr>
              <a:t> A major difference between the “High-3” retirement system and the new BRS is that the new blended system requires a Traditional TSP account for Service members where the Government will contribute to the account along with the member.  </a:t>
            </a:r>
            <a:endParaRPr lang="en-US" altLang="en-US" smtClean="0">
              <a:ea typeface="ＭＳ Ｐゴシック" panose="020B0600070205080204" pitchFamily="34" charset="-128"/>
            </a:endParaRPr>
          </a:p>
          <a:p>
            <a:pPr>
              <a:spcBef>
                <a:spcPct val="0"/>
              </a:spcBef>
            </a:pPr>
            <a:endParaRPr lang="en-US" altLang="en-US" smtClean="0">
              <a:solidFill>
                <a:srgbClr val="000000"/>
              </a:solidFill>
              <a:ea typeface="ＭＳ Ｐゴシック" panose="020B0600070205080204" pitchFamily="34" charset="-128"/>
              <a:cs typeface="Calibri" panose="020F0502020204030204" pitchFamily="34" charset="0"/>
              <a:sym typeface="Calibri" panose="020F0502020204030204" pitchFamily="34" charset="0"/>
            </a:endParaRPr>
          </a:p>
          <a:p>
            <a:pPr>
              <a:spcBef>
                <a:spcPct val="0"/>
              </a:spcBef>
            </a:pPr>
            <a:r>
              <a:rPr lang="en-US" altLang="en-US" smtClean="0">
                <a:solidFill>
                  <a:srgbClr val="000000"/>
                </a:solidFill>
                <a:ea typeface="ＭＳ Ｐゴシック" panose="020B0600070205080204" pitchFamily="34" charset="-128"/>
                <a:cs typeface="Calibri" panose="020F0502020204030204" pitchFamily="34" charset="0"/>
                <a:sym typeface="Calibri" panose="020F0502020204030204" pitchFamily="34" charset="0"/>
              </a:rPr>
              <a:t>If you choose to participate in the BRS, you can set up a Traditional TSP account now if you do not already have one. Upon opting into the BRS you will choose the percentage contribution you want to make from your basic pay each month into your TSP. You can do this at MyPay, and the process is described in your handouts.</a:t>
            </a:r>
            <a:endParaRPr lang="en-US" altLang="en-US" smtClean="0">
              <a:ea typeface="ＭＳ Ｐゴシック" panose="020B0600070205080204" pitchFamily="34" charset="-128"/>
            </a:endParaRPr>
          </a:p>
          <a:p>
            <a:pPr>
              <a:spcBef>
                <a:spcPct val="0"/>
              </a:spcBef>
            </a:pPr>
            <a:endParaRPr lang="en-US" altLang="en-US" smtClean="0">
              <a:solidFill>
                <a:srgbClr val="000000"/>
              </a:solidFill>
              <a:ea typeface="ＭＳ Ｐゴシック" panose="020B0600070205080204" pitchFamily="34" charset="-128"/>
              <a:cs typeface="Calibri" panose="020F0502020204030204" pitchFamily="34" charset="0"/>
              <a:sym typeface="Calibri" panose="020F0502020204030204" pitchFamily="34" charset="0"/>
            </a:endParaRPr>
          </a:p>
          <a:p>
            <a:pPr>
              <a:spcBef>
                <a:spcPct val="0"/>
              </a:spcBef>
            </a:pPr>
            <a:r>
              <a:rPr lang="en-US" altLang="en-US" smtClean="0">
                <a:solidFill>
                  <a:srgbClr val="000000"/>
                </a:solidFill>
                <a:ea typeface="ＭＳ Ｐゴシック" panose="020B0600070205080204" pitchFamily="34" charset="-128"/>
                <a:cs typeface="Calibri" panose="020F0502020204030204" pitchFamily="34" charset="0"/>
                <a:sym typeface="Calibri" panose="020F0502020204030204" pitchFamily="34" charset="0"/>
              </a:rPr>
              <a:t>If you already have a TSP account and have already set up allocations and contributions, those allocations and contributions will continue until you change them. </a:t>
            </a:r>
            <a:endParaRPr lang="en-US" altLang="en-US" smtClean="0">
              <a:ea typeface="ＭＳ Ｐゴシック" panose="020B0600070205080204" pitchFamily="34" charset="-128"/>
            </a:endParaRPr>
          </a:p>
          <a:p>
            <a:pPr>
              <a:spcBef>
                <a:spcPct val="0"/>
              </a:spcBef>
            </a:pPr>
            <a:endParaRPr lang="en-US" altLang="en-US" b="1" smtClean="0">
              <a:solidFill>
                <a:srgbClr val="000000"/>
              </a:solidFill>
              <a:ea typeface="ＭＳ Ｐゴシック" panose="020B0600070205080204" pitchFamily="34" charset="-128"/>
              <a:cs typeface="Calibri" panose="020F0502020204030204" pitchFamily="34" charset="0"/>
              <a:sym typeface="Calibri" panose="020F0502020204030204" pitchFamily="34" charset="0"/>
            </a:endParaRPr>
          </a:p>
          <a:p>
            <a:pPr>
              <a:spcBef>
                <a:spcPct val="0"/>
              </a:spcBef>
            </a:pPr>
            <a:r>
              <a:rPr lang="en-US" altLang="en-US" b="1" smtClean="0">
                <a:solidFill>
                  <a:srgbClr val="000000"/>
                </a:solidFill>
                <a:ea typeface="ＭＳ Ｐゴシック" panose="020B0600070205080204" pitchFamily="34" charset="-128"/>
                <a:cs typeface="Calibri" panose="020F0502020204030204" pitchFamily="34" charset="0"/>
                <a:sym typeface="Calibri" panose="020F0502020204030204" pitchFamily="34" charset="0"/>
              </a:rPr>
              <a:t>SAY:</a:t>
            </a:r>
            <a:r>
              <a:rPr lang="en-US" altLang="en-US" smtClean="0">
                <a:solidFill>
                  <a:srgbClr val="000000"/>
                </a:solidFill>
                <a:ea typeface="ＭＳ Ｐゴシック" panose="020B0600070205080204" pitchFamily="34" charset="-128"/>
                <a:cs typeface="Calibri" panose="020F0502020204030204" pitchFamily="34" charset="0"/>
                <a:sym typeface="Calibri" panose="020F0502020204030204" pitchFamily="34" charset="0"/>
              </a:rPr>
              <a:t> In addition to the 1% automatic contribution, the Marine Corps will match your personal contributions up to 4% of your base pay as described in the graphic. </a:t>
            </a:r>
            <a:endParaRPr lang="en-US" altLang="en-US" smtClean="0">
              <a:ea typeface="ＭＳ Ｐゴシック" panose="020B0600070205080204" pitchFamily="34" charset="-128"/>
            </a:endParaRPr>
          </a:p>
          <a:p>
            <a:pPr>
              <a:spcBef>
                <a:spcPct val="0"/>
              </a:spcBef>
            </a:pPr>
            <a:endParaRPr lang="en-US" altLang="en-US" smtClean="0">
              <a:solidFill>
                <a:srgbClr val="000000"/>
              </a:solidFill>
              <a:ea typeface="ＭＳ Ｐゴシック" panose="020B0600070205080204" pitchFamily="34" charset="-128"/>
              <a:cs typeface="Calibri" panose="020F0502020204030204" pitchFamily="34" charset="0"/>
              <a:sym typeface="Calibri" panose="020F0502020204030204" pitchFamily="34" charset="0"/>
            </a:endParaRPr>
          </a:p>
          <a:p>
            <a:pPr>
              <a:spcBef>
                <a:spcPct val="0"/>
              </a:spcBef>
            </a:pPr>
            <a:r>
              <a:rPr lang="en-US" altLang="en-US" smtClean="0">
                <a:solidFill>
                  <a:srgbClr val="000000"/>
                </a:solidFill>
                <a:ea typeface="ＭＳ Ｐゴシック" panose="020B0600070205080204" pitchFamily="34" charset="-128"/>
                <a:cs typeface="Calibri" panose="020F0502020204030204" pitchFamily="34" charset="0"/>
                <a:sym typeface="Calibri" panose="020F0502020204030204" pitchFamily="34" charset="0"/>
              </a:rPr>
              <a:t>All agency contributions will go to a Traditional TSP account. </a:t>
            </a:r>
            <a:endParaRPr lang="en-US" altLang="en-US" smtClean="0">
              <a:ea typeface="ＭＳ Ｐゴシック" panose="020B0600070205080204" pitchFamily="34" charset="-128"/>
            </a:endParaRPr>
          </a:p>
          <a:p>
            <a:pPr>
              <a:spcBef>
                <a:spcPct val="0"/>
              </a:spcBef>
            </a:pPr>
            <a:endParaRPr lang="en-US" altLang="en-US" smtClean="0">
              <a:solidFill>
                <a:srgbClr val="000000"/>
              </a:solidFill>
              <a:ea typeface="ＭＳ Ｐゴシック" panose="020B0600070205080204" pitchFamily="34" charset="-128"/>
              <a:cs typeface="Calibri" panose="020F0502020204030204" pitchFamily="34" charset="0"/>
              <a:sym typeface="Calibri" panose="020F0502020204030204" pitchFamily="34" charset="0"/>
            </a:endParaRPr>
          </a:p>
          <a:p>
            <a:pPr>
              <a:spcBef>
                <a:spcPct val="0"/>
              </a:spcBef>
            </a:pPr>
            <a:r>
              <a:rPr lang="en-US" altLang="en-US" smtClean="0">
                <a:solidFill>
                  <a:srgbClr val="000000"/>
                </a:solidFill>
                <a:ea typeface="ＭＳ Ｐゴシック" panose="020B0600070205080204" pitchFamily="34" charset="-128"/>
                <a:cs typeface="Calibri" panose="020F0502020204030204" pitchFamily="34" charset="0"/>
                <a:sym typeface="Calibri" panose="020F0502020204030204" pitchFamily="34" charset="0"/>
              </a:rPr>
              <a:t>You will begin seeing these contributions the next pay period after you opt-in. </a:t>
            </a:r>
            <a:endParaRPr lang="en-US" altLang="en-US" smtClean="0">
              <a:ea typeface="ＭＳ Ｐゴシック" panose="020B0600070205080204" pitchFamily="34" charset="-128"/>
            </a:endParaRPr>
          </a:p>
          <a:p>
            <a:pPr>
              <a:spcBef>
                <a:spcPct val="0"/>
              </a:spcBef>
            </a:pPr>
            <a:endParaRPr lang="en-US" altLang="en-US" b="1" smtClean="0">
              <a:solidFill>
                <a:srgbClr val="000000"/>
              </a:solidFill>
              <a:ea typeface="ＭＳ Ｐゴシック" panose="020B0600070205080204" pitchFamily="34" charset="-128"/>
              <a:cs typeface="Calibri" panose="020F0502020204030204" pitchFamily="34" charset="0"/>
              <a:sym typeface="Calibri" panose="020F0502020204030204" pitchFamily="34" charset="0"/>
            </a:endParaRPr>
          </a:p>
          <a:p>
            <a:pPr>
              <a:spcBef>
                <a:spcPct val="0"/>
              </a:spcBef>
            </a:pPr>
            <a:r>
              <a:rPr lang="en-US" altLang="en-US" b="1" smtClean="0">
                <a:solidFill>
                  <a:srgbClr val="000000"/>
                </a:solidFill>
                <a:ea typeface="ＭＳ Ｐゴシック" panose="020B0600070205080204" pitchFamily="34" charset="-128"/>
                <a:cs typeface="Calibri" panose="020F0502020204030204" pitchFamily="34" charset="0"/>
                <a:sym typeface="Calibri" panose="020F0502020204030204" pitchFamily="34" charset="0"/>
              </a:rPr>
              <a:t>DO: </a:t>
            </a:r>
            <a:r>
              <a:rPr lang="en-US" altLang="en-US" smtClean="0">
                <a:solidFill>
                  <a:srgbClr val="000000"/>
                </a:solidFill>
                <a:ea typeface="ＭＳ Ｐゴシック" panose="020B0600070205080204" pitchFamily="34" charset="-128"/>
                <a:cs typeface="Calibri" panose="020F0502020204030204" pitchFamily="34" charset="0"/>
                <a:sym typeface="Calibri" panose="020F0502020204030204" pitchFamily="34" charset="0"/>
              </a:rPr>
              <a:t>Select next or click to advance the slide. </a:t>
            </a:r>
          </a:p>
        </p:txBody>
      </p:sp>
      <p:sp>
        <p:nvSpPr>
          <p:cNvPr id="124" name="Shape 124"/>
          <p:cNvSpPr>
            <a:spLocks noGrp="1"/>
          </p:cNvSpPr>
          <p:nvPr>
            <p:ph type="sldNum" sz="quarter" idx="5"/>
          </p:nvPr>
        </p:nvSpPr>
        <p:spPr/>
        <p:txBody>
          <a:bodyPr spcFirstLastPara="1" lIns="93375" tIns="46674" rIns="93375" bIns="46674">
            <a:noAutofit/>
          </a:bodyPr>
          <a:lstStyle/>
          <a:p>
            <a:pPr defTabSz="933897" fontAlgn="auto">
              <a:spcBef>
                <a:spcPts val="0"/>
              </a:spcBef>
              <a:spcAft>
                <a:spcPts val="0"/>
              </a:spcAft>
              <a:buClr>
                <a:srgbClr val="000000"/>
              </a:buClr>
              <a:defRPr/>
            </a:pPr>
            <a:fld id="{EF061AD8-A792-45BE-BC1D-874DC52B5C72}" type="slidenum">
              <a:rPr lang="en-US" kern="0">
                <a:solidFill>
                  <a:srgbClr val="000000"/>
                </a:solidFill>
                <a:latin typeface="Calibri"/>
                <a:ea typeface="Calibri"/>
                <a:cs typeface="Calibri"/>
                <a:sym typeface="Calibri"/>
              </a:rPr>
              <a:pPr defTabSz="933897" fontAlgn="auto">
                <a:spcBef>
                  <a:spcPts val="0"/>
                </a:spcBef>
                <a:spcAft>
                  <a:spcPts val="0"/>
                </a:spcAft>
                <a:buClr>
                  <a:srgbClr val="000000"/>
                </a:buClr>
                <a:defRPr/>
              </a:pPr>
              <a:t>21</a:t>
            </a:fld>
            <a:endParaRPr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44395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1746" name="Shape 511"/>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75" tIns="46674" rIns="93375" bIns="46674"/>
          <a:lstStyle/>
          <a:p>
            <a:pPr>
              <a:spcBef>
                <a:spcPct val="0"/>
              </a:spcBef>
            </a:pPr>
            <a:endParaRPr lang="en-US" altLang="en-US" dirty="0" smtClean="0">
              <a:ea typeface="ＭＳ Ｐゴシック" panose="020B0600070205080204" pitchFamily="34" charset="-128"/>
            </a:endParaRPr>
          </a:p>
        </p:txBody>
      </p:sp>
      <p:sp>
        <p:nvSpPr>
          <p:cNvPr id="31747" name="Shape 512"/>
          <p:cNvSpPr>
            <a:spLocks noGrp="1" noRot="1" noChangeAspect="1" noTextEdit="1"/>
          </p:cNvSpPr>
          <p:nvPr>
            <p:ph type="sldImg" idx="2"/>
          </p:nvPr>
        </p:nvSpPr>
        <p:spPr bwMode="auto">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solidFill>
              <a:srgbClr val="000000"/>
            </a:solidFill>
            <a:round/>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325888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8392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emf"/><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2.svg"/><Relationship Id="rId4" Type="http://schemas.microsoft.com/office/2007/relationships/hdphoto" Target="../media/hdphoto1.wdp"/><Relationship Id="rId9"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1" y="225425"/>
            <a:ext cx="7772400" cy="1470025"/>
          </a:xfrm>
        </p:spPr>
        <p:txBody>
          <a:bodyPr lIns="0" tIns="0" rIns="0" bIns="0"/>
          <a:lstStyle>
            <a:lvl1pPr>
              <a:defRPr>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199" y="1964275"/>
            <a:ext cx="7382933" cy="668858"/>
          </a:xfrm>
        </p:spPr>
        <p:txBody>
          <a:bodyPr lIns="0" tIns="0" rIns="0" bIns="0"/>
          <a:lstStyle>
            <a:lvl1pPr marL="0" indent="0" algn="l">
              <a:lnSpc>
                <a:spcPts val="4100"/>
              </a:lnSpc>
              <a:buNone/>
              <a:defRPr sz="4000" baseline="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Slide Number Placeholder 5"/>
          <p:cNvSpPr>
            <a:spLocks noGrp="1"/>
          </p:cNvSpPr>
          <p:nvPr>
            <p:ph type="sldNum" sz="quarter" idx="10"/>
          </p:nvPr>
        </p:nvSpPr>
        <p:spPr/>
        <p:txBody>
          <a:bodyPr/>
          <a:lstStyle>
            <a:lvl1pPr>
              <a:defRPr>
                <a:solidFill>
                  <a:srgbClr val="787863"/>
                </a:solidFill>
              </a:defRPr>
            </a:lvl1pPr>
          </a:lstStyle>
          <a:p>
            <a:pPr>
              <a:defRPr/>
            </a:pPr>
            <a:fld id="{10B8E1AD-BCC5-4BDD-B137-312097FF2F89}" type="slidenum">
              <a:rPr lang="en-US"/>
              <a:pPr>
                <a:defRPr/>
              </a:pPr>
              <a:t>‹#›</a:t>
            </a:fld>
            <a:endParaRPr lang="en-US"/>
          </a:p>
        </p:txBody>
      </p:sp>
    </p:spTree>
    <p:extLst>
      <p:ext uri="{BB962C8B-B14F-4D97-AF65-F5344CB8AC3E}">
        <p14:creationId xmlns:p14="http://schemas.microsoft.com/office/powerpoint/2010/main" val="871448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1">
  <p:cSld name="Slide 1">
    <p:spTree>
      <p:nvGrpSpPr>
        <p:cNvPr id="1" name="Shape 33"/>
        <p:cNvGrpSpPr/>
        <p:nvPr/>
      </p:nvGrpSpPr>
      <p:grpSpPr>
        <a:xfrm>
          <a:off x="0" y="0"/>
          <a:ext cx="0" cy="0"/>
          <a:chOff x="0" y="0"/>
          <a:chExt cx="0" cy="0"/>
        </a:xfrm>
      </p:grpSpPr>
      <p:cxnSp>
        <p:nvCxnSpPr>
          <p:cNvPr id="5" name="Shape 35"/>
          <p:cNvCxnSpPr>
            <a:cxnSpLocks noChangeShapeType="1"/>
          </p:cNvCxnSpPr>
          <p:nvPr/>
        </p:nvCxnSpPr>
        <p:spPr bwMode="auto">
          <a:xfrm>
            <a:off x="609600" y="6172200"/>
            <a:ext cx="8001000" cy="0"/>
          </a:xfrm>
          <a:prstGeom prst="straightConnector1">
            <a:avLst/>
          </a:prstGeom>
          <a:noFill/>
          <a:ln w="9525">
            <a:solidFill>
              <a:srgbClr val="0C2340"/>
            </a:solidFill>
            <a:round/>
            <a:headEnd type="none" w="sm" len="sm"/>
            <a:tailEnd type="none" w="sm" len="sm"/>
          </a:ln>
          <a:extLst>
            <a:ext uri="{909E8E84-426E-40DD-AFC4-6F175D3DCCD1}">
              <a14:hiddenFill xmlns:a14="http://schemas.microsoft.com/office/drawing/2010/main">
                <a:noFill/>
              </a14:hiddenFill>
            </a:ext>
          </a:extLst>
        </p:spPr>
      </p:cxnSp>
      <p:sp>
        <p:nvSpPr>
          <p:cNvPr id="6" name="Shape 41"/>
          <p:cNvSpPr>
            <a:spLocks noChangeArrowheads="1"/>
          </p:cNvSpPr>
          <p:nvPr/>
        </p:nvSpPr>
        <p:spPr bwMode="auto">
          <a:xfrm rot="5400000">
            <a:off x="1592263" y="3040064"/>
            <a:ext cx="6172200" cy="92075"/>
          </a:xfrm>
          <a:prstGeom prst="rect">
            <a:avLst/>
          </a:prstGeom>
          <a:solidFill>
            <a:srgbClr val="A9192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9" tIns="34275" rIns="68569" bIns="34275"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defRPr/>
            </a:pPr>
            <a:endParaRPr lang="en-US" altLang="en-US" sz="1350" smtClean="0">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34" name="Shape 34"/>
          <p:cNvSpPr>
            <a:spLocks noGrp="1"/>
          </p:cNvSpPr>
          <p:nvPr>
            <p:ph type="pic" idx="2"/>
          </p:nvPr>
        </p:nvSpPr>
        <p:spPr>
          <a:xfrm>
            <a:off x="4724400" y="0"/>
            <a:ext cx="4419600" cy="6172200"/>
          </a:xfrm>
          <a:prstGeom prst="rect">
            <a:avLst/>
          </a:prstGeom>
          <a:noFill/>
          <a:ln>
            <a:noFill/>
          </a:ln>
        </p:spPr>
        <p:txBody>
          <a:bodyPr spcFirstLastPara="1"/>
          <a:lstStyle>
            <a:lvl1pPr marR="0" lvl="0" algn="l" rtl="0">
              <a:spcBef>
                <a:spcPts val="480"/>
              </a:spcBef>
              <a:spcAft>
                <a:spcPts val="0"/>
              </a:spcAft>
              <a:buClr>
                <a:schemeClr val="dk1"/>
              </a:buClr>
              <a:buSzPts val="3200"/>
              <a:buFont typeface="Arial"/>
              <a:buChar char="•"/>
              <a:defRPr sz="2400" b="0" i="0" u="none" strike="noStrike" cap="none">
                <a:solidFill>
                  <a:schemeClr val="dk1"/>
                </a:solidFill>
                <a:latin typeface="Calibri"/>
                <a:ea typeface="Calibri"/>
                <a:cs typeface="Calibri"/>
                <a:sym typeface="Calibri"/>
              </a:defRPr>
            </a:lvl1pPr>
            <a:lvl2pPr marR="0" lvl="1" algn="l" rtl="0">
              <a:spcBef>
                <a:spcPts val="42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2pPr>
            <a:lvl3pPr marR="0" lvl="2" algn="l" rtl="0">
              <a:spcBef>
                <a:spcPts val="360"/>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9pPr>
          </a:lstStyle>
          <a:p>
            <a:pPr lvl="0"/>
            <a:endParaRPr noProof="0">
              <a:sym typeface="Calibri"/>
            </a:endParaRPr>
          </a:p>
        </p:txBody>
      </p:sp>
      <p:sp>
        <p:nvSpPr>
          <p:cNvPr id="36" name="Shape 36"/>
          <p:cNvSpPr txBox="1">
            <a:spLocks noGrp="1"/>
          </p:cNvSpPr>
          <p:nvPr>
            <p:ph type="body" idx="1"/>
          </p:nvPr>
        </p:nvSpPr>
        <p:spPr>
          <a:xfrm>
            <a:off x="533400" y="304800"/>
            <a:ext cx="3886200" cy="609600"/>
          </a:xfrm>
          <a:prstGeom prst="rect">
            <a:avLst/>
          </a:prstGeom>
          <a:noFill/>
          <a:ln>
            <a:noFill/>
          </a:ln>
        </p:spPr>
        <p:txBody>
          <a:bodyPr spcFirstLastPara="1"/>
          <a:lstStyle>
            <a:lvl1pPr marL="342900" marR="0" lvl="0" indent="-171450" algn="l" rtl="0">
              <a:spcBef>
                <a:spcPts val="420"/>
              </a:spcBef>
              <a:spcAft>
                <a:spcPts val="0"/>
              </a:spcAft>
              <a:buClr>
                <a:schemeClr val="dk1"/>
              </a:buClr>
              <a:buSzPts val="2800"/>
              <a:buFont typeface="Arial"/>
              <a:buNone/>
              <a:defRPr sz="2100" b="1" i="0" u="none" strike="noStrike" cap="none">
                <a:solidFill>
                  <a:schemeClr val="dk1"/>
                </a:solidFill>
                <a:latin typeface="Calibri"/>
                <a:ea typeface="Calibri"/>
                <a:cs typeface="Calibri"/>
                <a:sym typeface="Calibri"/>
              </a:defRPr>
            </a:lvl1pPr>
            <a:lvl2pPr marL="685800" marR="0" lvl="1" indent="-304800" algn="l" rtl="0">
              <a:spcBef>
                <a:spcPts val="42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2pPr>
            <a:lvl3pPr marL="1028700" marR="0" lvl="2" indent="-285750" algn="l" rtl="0">
              <a:spcBef>
                <a:spcPts val="360"/>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3pPr>
            <a:lvl4pPr marL="1371600" marR="0" lvl="3"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4pPr>
            <a:lvl5pPr marL="1714500" marR="0" lvl="4"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5pPr>
            <a:lvl6pPr marL="2057400" marR="0" lvl="5"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6pPr>
            <a:lvl7pPr marL="2400300" marR="0" lvl="6"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7pPr>
            <a:lvl8pPr marL="2743200" marR="0" lvl="7"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8pPr>
            <a:lvl9pPr marL="3086100" marR="0" lvl="8"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body" idx="3"/>
          </p:nvPr>
        </p:nvSpPr>
        <p:spPr>
          <a:xfrm>
            <a:off x="533400" y="1219200"/>
            <a:ext cx="3886200" cy="4800600"/>
          </a:xfrm>
          <a:prstGeom prst="rect">
            <a:avLst/>
          </a:prstGeom>
          <a:noFill/>
          <a:ln>
            <a:noFill/>
          </a:ln>
        </p:spPr>
        <p:txBody>
          <a:bodyPr spcFirstLastPara="1"/>
          <a:lstStyle>
            <a:lvl1pPr marL="342900" marR="0" lvl="0" indent="-171450" algn="l" rtl="0">
              <a:lnSpc>
                <a:spcPct val="100000"/>
              </a:lnSpc>
              <a:spcBef>
                <a:spcPts val="210"/>
              </a:spcBef>
              <a:spcAft>
                <a:spcPts val="0"/>
              </a:spcAft>
              <a:buClr>
                <a:schemeClr val="dk1"/>
              </a:buClr>
              <a:buSzPts val="1400"/>
              <a:buFont typeface="Arial"/>
              <a:buNone/>
              <a:defRPr sz="1050" b="0" i="0" u="none" strike="noStrike" cap="none">
                <a:solidFill>
                  <a:schemeClr val="dk1"/>
                </a:solidFill>
                <a:latin typeface="Calibri"/>
                <a:ea typeface="Calibri"/>
                <a:cs typeface="Calibri"/>
                <a:sym typeface="Calibri"/>
              </a:defRPr>
            </a:lvl1pPr>
            <a:lvl2pPr marL="685800" marR="0" lvl="1" indent="-304800" algn="l" rtl="0">
              <a:spcBef>
                <a:spcPts val="42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2pPr>
            <a:lvl3pPr marL="1028700" marR="0" lvl="2" indent="-285750" algn="l" rtl="0">
              <a:spcBef>
                <a:spcPts val="360"/>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3pPr>
            <a:lvl4pPr marL="1371600" marR="0" lvl="3"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4pPr>
            <a:lvl5pPr marL="1714500" marR="0" lvl="4"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5pPr>
            <a:lvl6pPr marL="2057400" marR="0" lvl="5"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6pPr>
            <a:lvl7pPr marL="2400300" marR="0" lvl="6"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7pPr>
            <a:lvl8pPr marL="2743200" marR="0" lvl="7"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8pPr>
            <a:lvl9pPr marL="3086100" marR="0" lvl="8"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7" name="Shape 38"/>
          <p:cNvSpPr txBox="1">
            <a:spLocks noGrp="1"/>
          </p:cNvSpPr>
          <p:nvPr>
            <p:ph type="ftr" idx="10"/>
          </p:nvPr>
        </p:nvSpPr>
        <p:spPr>
          <a:xfrm>
            <a:off x="4724400" y="6356352"/>
            <a:ext cx="2133600" cy="365125"/>
          </a:xfrm>
        </p:spPr>
        <p:txBody>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defRPr/>
            </a:pPr>
            <a:endParaRPr/>
          </a:p>
        </p:txBody>
      </p:sp>
      <p:sp>
        <p:nvSpPr>
          <p:cNvPr id="8" name="Shape 39"/>
          <p:cNvSpPr txBox="1">
            <a:spLocks noGrp="1"/>
          </p:cNvSpPr>
          <p:nvPr>
            <p:ph type="sldNum" idx="11"/>
          </p:nvPr>
        </p:nvSpPr>
        <p:spPr>
          <a:xfrm>
            <a:off x="7924800" y="6356352"/>
            <a:ext cx="762000" cy="365125"/>
          </a:xfrm>
        </p:spPr>
        <p:txBody>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a:defRPr/>
            </a:pPr>
            <a:fld id="{FA62A3D0-D502-4208-A85F-47C6519E6117}" type="slidenum">
              <a:rPr lang="en-US"/>
              <a:pPr>
                <a:defRPr/>
              </a:pPr>
              <a:t>‹#›</a:t>
            </a:fld>
            <a:endParaRPr/>
          </a:p>
        </p:txBody>
      </p:sp>
      <p:sp>
        <p:nvSpPr>
          <p:cNvPr id="9" name="Shape 40"/>
          <p:cNvSpPr txBox="1">
            <a:spLocks noGrp="1"/>
          </p:cNvSpPr>
          <p:nvPr>
            <p:ph type="dt" idx="12"/>
          </p:nvPr>
        </p:nvSpPr>
        <p:spPr>
          <a:xfrm>
            <a:off x="3657600" y="6356352"/>
            <a:ext cx="990600" cy="365125"/>
          </a:xfrm>
        </p:spPr>
        <p:txBody>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defRPr/>
            </a:pPr>
            <a:endParaRPr/>
          </a:p>
        </p:txBody>
      </p:sp>
    </p:spTree>
    <p:extLst>
      <p:ext uri="{BB962C8B-B14F-4D97-AF65-F5344CB8AC3E}">
        <p14:creationId xmlns:p14="http://schemas.microsoft.com/office/powerpoint/2010/main" val="2405647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152400" y="5867399"/>
            <a:ext cx="5334000" cy="95734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5314180" y="5529348"/>
            <a:ext cx="3821937" cy="1295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ctrTitle" hasCustomPrompt="1"/>
          </p:nvPr>
        </p:nvSpPr>
        <p:spPr>
          <a:xfrm>
            <a:off x="666404" y="322318"/>
            <a:ext cx="7410796" cy="3200400"/>
          </a:xfrm>
          <a:solidFill>
            <a:schemeClr val="bg1"/>
          </a:solidFill>
        </p:spPr>
        <p:txBody>
          <a:bodyPr anchor="b" anchorCtr="0">
            <a:noAutofit/>
          </a:bodyPr>
          <a:lstStyle>
            <a:lvl1pPr algn="l">
              <a:lnSpc>
                <a:spcPct val="100000"/>
              </a:lnSpc>
              <a:defRPr sz="6000">
                <a:solidFill>
                  <a:schemeClr val="tx1"/>
                </a:solidFill>
                <a:latin typeface="Gill Sans MT" panose="020B0502020104020203" pitchFamily="34" charset="0"/>
              </a:defRPr>
            </a:lvl1pPr>
          </a:lstStyle>
          <a:p>
            <a:r>
              <a:rPr lang="en-US" dirty="0"/>
              <a:t>CLICK TO EDIT MASTER TITLE STYLE</a:t>
            </a:r>
          </a:p>
        </p:txBody>
      </p:sp>
      <p:sp>
        <p:nvSpPr>
          <p:cNvPr id="3" name="Subtitle 2"/>
          <p:cNvSpPr>
            <a:spLocks noGrp="1"/>
          </p:cNvSpPr>
          <p:nvPr>
            <p:ph type="subTitle" idx="1"/>
          </p:nvPr>
        </p:nvSpPr>
        <p:spPr>
          <a:xfrm>
            <a:off x="666404" y="3751318"/>
            <a:ext cx="5257800" cy="1397312"/>
          </a:xfrm>
        </p:spPr>
        <p:txBody>
          <a:bodyPr anchor="t" anchorCtr="0">
            <a:normAutofit/>
          </a:bodyPr>
          <a:lstStyle>
            <a:lvl1pPr marL="0" indent="0" algn="l">
              <a:buNone/>
              <a:defRPr sz="2400">
                <a:solidFill>
                  <a:srgbClr val="CC9900"/>
                </a:solidFill>
                <a:latin typeface="Gill Sans MT" panose="020B05020201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5" name="Rectangle 4"/>
          <p:cNvSpPr/>
          <p:nvPr/>
        </p:nvSpPr>
        <p:spPr>
          <a:xfrm>
            <a:off x="-12700" y="0"/>
            <a:ext cx="3175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 name="Picture 5"/>
          <p:cNvPicPr>
            <a:picLocks noChangeAspect="1"/>
          </p:cNvPicPr>
          <p:nvPr/>
        </p:nvPicPr>
        <p:blipFill>
          <a:blip r:embed="rId2">
            <a:duotone>
              <a:prstClr val="black"/>
              <a:srgbClr val="3A79B0">
                <a:tint val="45000"/>
                <a:satMod val="400000"/>
              </a:srgbClr>
            </a:duotone>
            <a:lum bright="-49000" contrast="-21000"/>
          </a:blip>
          <a:stretch>
            <a:fillRect/>
          </a:stretch>
        </p:blipFill>
        <p:spPr>
          <a:xfrm>
            <a:off x="0" y="5682290"/>
            <a:ext cx="9144000" cy="642310"/>
          </a:xfrm>
          <a:prstGeom prst="rect">
            <a:avLst/>
          </a:prstGeom>
          <a:noFill/>
          <a:ln>
            <a:noFill/>
          </a:ln>
        </p:spPr>
      </p:pic>
      <p:sp>
        <p:nvSpPr>
          <p:cNvPr id="11" name="TextBox 10"/>
          <p:cNvSpPr txBox="1"/>
          <p:nvPr/>
        </p:nvSpPr>
        <p:spPr>
          <a:xfrm>
            <a:off x="1508277" y="6333960"/>
            <a:ext cx="2835124" cy="369332"/>
          </a:xfrm>
          <a:prstGeom prst="rect">
            <a:avLst/>
          </a:prstGeom>
          <a:noFill/>
        </p:spPr>
        <p:txBody>
          <a:bodyPr wrap="square" lIns="0" tIns="0" rIns="0" bIns="0" rtlCol="0" anchor="ctr" anchorCtr="0">
            <a:spAutoFit/>
          </a:bodyPr>
          <a:lstStyle/>
          <a:p>
            <a:r>
              <a:rPr lang="en-US" sz="800" b="1" dirty="0">
                <a:solidFill>
                  <a:srgbClr val="2B5492"/>
                </a:solidFill>
                <a:latin typeface="Gill Sans MT" panose="020B0502020104020203"/>
                <a:cs typeface="Helvetica Neue"/>
              </a:rPr>
              <a:t>FEDERAL RETIREMENT </a:t>
            </a:r>
            <a:r>
              <a:rPr lang="en-US" sz="800" b="1" dirty="0" smtClean="0">
                <a:solidFill>
                  <a:srgbClr val="2B5492"/>
                </a:solidFill>
                <a:latin typeface="Gill Sans MT" panose="020B0502020104020203"/>
                <a:cs typeface="Helvetica Neue"/>
              </a:rPr>
              <a:t>THRIFT INVESTMENT </a:t>
            </a:r>
            <a:r>
              <a:rPr lang="en-US" sz="800" b="1" dirty="0">
                <a:solidFill>
                  <a:srgbClr val="2B5492"/>
                </a:solidFill>
                <a:latin typeface="Gill Sans MT" panose="020B0502020104020203"/>
                <a:cs typeface="Helvetica Neue"/>
              </a:rPr>
              <a:t>BOARD </a:t>
            </a:r>
            <a:r>
              <a:rPr lang="en-US" sz="800" dirty="0">
                <a:solidFill>
                  <a:srgbClr val="2B5492"/>
                </a:solidFill>
                <a:latin typeface="Gill Sans MT" panose="020B0502020104020203"/>
                <a:cs typeface="Helvetica Neue"/>
              </a:rPr>
              <a:t/>
            </a:r>
            <a:br>
              <a:rPr lang="en-US" sz="800" dirty="0">
                <a:solidFill>
                  <a:srgbClr val="2B5492"/>
                </a:solidFill>
                <a:latin typeface="Gill Sans MT" panose="020B0502020104020203"/>
                <a:cs typeface="Helvetica Neue"/>
              </a:rPr>
            </a:br>
            <a:r>
              <a:rPr lang="en-US" sz="800" dirty="0">
                <a:solidFill>
                  <a:srgbClr val="2B5492"/>
                </a:solidFill>
                <a:latin typeface="Gill Sans MT" panose="020B0502020104020203"/>
                <a:cs typeface="Helvetica Neue"/>
              </a:rPr>
              <a:t>77 K Street, NE· Washington, DC</a:t>
            </a:r>
            <a:r>
              <a:rPr lang="en-US" sz="800" dirty="0">
                <a:solidFill>
                  <a:srgbClr val="2B5492"/>
                </a:solidFill>
                <a:cs typeface="Helvetica Neue"/>
              </a:rPr>
              <a:t> · </a:t>
            </a:r>
            <a:r>
              <a:rPr lang="en-US" sz="800" dirty="0">
                <a:solidFill>
                  <a:srgbClr val="2B5492"/>
                </a:solidFill>
                <a:latin typeface="Gill Sans MT" panose="020B0502020104020203"/>
                <a:cs typeface="Helvetica Neue"/>
              </a:rPr>
              <a:t>20002 </a:t>
            </a:r>
          </a:p>
          <a:p>
            <a:r>
              <a:rPr lang="en-US" sz="800" dirty="0">
                <a:solidFill>
                  <a:srgbClr val="2B5492"/>
                </a:solidFill>
                <a:latin typeface="Gill Sans MT" panose="020B0502020104020203"/>
              </a:rPr>
              <a:t>1-877-968-3778 · tsp.gov</a:t>
            </a:r>
            <a:endParaRPr lang="en-US" sz="800" dirty="0">
              <a:solidFill>
                <a:srgbClr val="2B5492"/>
              </a:solidFill>
              <a:latin typeface="Gill Sans MT" panose="020B0502020104020203"/>
              <a:cs typeface="Helvetica Neue"/>
            </a:endParaRPr>
          </a:p>
        </p:txBody>
      </p:sp>
      <p:sp>
        <p:nvSpPr>
          <p:cNvPr id="8" name="Footer Placeholder 7"/>
          <p:cNvSpPr>
            <a:spLocks noGrp="1"/>
          </p:cNvSpPr>
          <p:nvPr>
            <p:ph type="ftr" sz="quarter" idx="10"/>
          </p:nvPr>
        </p:nvSpPr>
        <p:spPr/>
        <p:txBody>
          <a:bodyPr/>
          <a:lstStyle/>
          <a:p>
            <a:fld id="{BADEE4CE-205B-4B61-B395-6D644658281D}" type="slidenum">
              <a:rPr lang="en-US" smtClean="0">
                <a:solidFill>
                  <a:srgbClr val="0F5987">
                    <a:tint val="75000"/>
                  </a:srgbClr>
                </a:solidFill>
              </a:rPr>
              <a:pPr/>
              <a:t>‹#›</a:t>
            </a:fld>
            <a:endParaRPr lang="en-US" dirty="0">
              <a:solidFill>
                <a:srgbClr val="0F5987">
                  <a:tint val="75000"/>
                </a:srgbClr>
              </a:solidFill>
            </a:endParaRPr>
          </a:p>
        </p:txBody>
      </p:sp>
      <p:pic>
        <p:nvPicPr>
          <p:cNvPr id="12" name="Picture 11" descr="Artboard 1.png"/>
          <p:cNvPicPr>
            <a:picLocks noChangeAspect="1"/>
          </p:cNvPicPr>
          <p:nvPr/>
        </p:nvPicPr>
        <p:blipFill>
          <a:blip r:embed="rId3" cstate="print">
            <a:duotone>
              <a:prstClr val="black"/>
              <a:schemeClr val="tx1">
                <a:lumMod val="60000"/>
                <a:lumOff val="40000"/>
                <a:tint val="45000"/>
                <a:satMod val="400000"/>
              </a:schemeClr>
            </a:duotone>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8114092" y="6343588"/>
            <a:ext cx="267908" cy="267909"/>
          </a:xfrm>
          <a:prstGeom prst="rect">
            <a:avLst/>
          </a:prstGeom>
        </p:spPr>
      </p:pic>
      <p:sp>
        <p:nvSpPr>
          <p:cNvPr id="15" name="Rectangle 14"/>
          <p:cNvSpPr/>
          <p:nvPr/>
        </p:nvSpPr>
        <p:spPr>
          <a:xfrm>
            <a:off x="6314425" y="6277487"/>
            <a:ext cx="1242841" cy="400110"/>
          </a:xfrm>
          <a:prstGeom prst="rect">
            <a:avLst/>
          </a:prstGeom>
        </p:spPr>
        <p:txBody>
          <a:bodyPr wrap="none">
            <a:spAutoFit/>
          </a:bodyPr>
          <a:lstStyle/>
          <a:p>
            <a:r>
              <a:rPr lang="en-US" sz="2000" smtClean="0">
                <a:solidFill>
                  <a:srgbClr val="0F5987"/>
                </a:solidFill>
                <a:latin typeface="Gill Sans MT" charset="0"/>
                <a:ea typeface="Gill Sans MT" charset="0"/>
                <a:cs typeface="Gill Sans MT" charset="0"/>
              </a:rPr>
              <a:t>tsp4gov@</a:t>
            </a:r>
            <a:endParaRPr lang="en-US" sz="2000" dirty="0">
              <a:solidFill>
                <a:srgbClr val="0F5987"/>
              </a:solidFill>
              <a:latin typeface="Gill Sans MT" charset="0"/>
              <a:ea typeface="Gill Sans MT" charset="0"/>
              <a:cs typeface="Gill Sans MT" charset="0"/>
            </a:endParaRPr>
          </a:p>
        </p:txBody>
      </p:sp>
      <p:sp>
        <p:nvSpPr>
          <p:cNvPr id="7" name="Rectangle 6"/>
          <p:cNvSpPr/>
          <p:nvPr/>
        </p:nvSpPr>
        <p:spPr>
          <a:xfrm>
            <a:off x="8534400" y="6370321"/>
            <a:ext cx="266907" cy="21444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6" name="Picture 15" descr="Artboard 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65676" y="6375478"/>
            <a:ext cx="204355" cy="204129"/>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5303" y="6356892"/>
            <a:ext cx="235113" cy="241300"/>
          </a:xfrm>
          <a:prstGeom prst="rect">
            <a:avLst/>
          </a:prstGeom>
        </p:spPr>
      </p:pic>
      <p:sp>
        <p:nvSpPr>
          <p:cNvPr id="18" name="Rectangle 17"/>
          <p:cNvSpPr/>
          <p:nvPr userDrawn="1"/>
        </p:nvSpPr>
        <p:spPr>
          <a:xfrm>
            <a:off x="304800" y="5562599"/>
            <a:ext cx="7620000" cy="129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19" name="Graphic 35"/>
          <p:cNvPicPr>
            <a:picLocks noChangeAspect="1"/>
          </p:cNvPicPr>
          <p:nvPr userDrawn="1"/>
        </p:nvPicPr>
        <p:blipFill>
          <a:blip r:embed="rId7">
            <a:extLst>
              <a:ext uri="{96DAC541-7B7A-43D3-8B79-37D633B846F1}">
                <asvg:svgBlip xmlns="" xmlns:asvg="http://schemas.microsoft.com/office/drawing/2016/SVG/main" r:embed="rId8"/>
              </a:ext>
            </a:extLst>
          </a:blip>
          <a:stretch>
            <a:fillRect/>
          </a:stretch>
        </p:blipFill>
        <p:spPr>
          <a:xfrm>
            <a:off x="1" y="-1518"/>
            <a:ext cx="9141976" cy="6859517"/>
          </a:xfrm>
          <a:prstGeom prst="rect">
            <a:avLst/>
          </a:prstGeom>
        </p:spPr>
      </p:pic>
      <p:pic>
        <p:nvPicPr>
          <p:cNvPr id="20" name="Graphic 14"/>
          <p:cNvPicPr>
            <a:picLocks noChangeAspect="1"/>
          </p:cNvPicPr>
          <p:nvPr userDrawn="1"/>
        </p:nvPicPr>
        <p:blipFill>
          <a:blip r:embed="rId9">
            <a:extLst>
              <a:ext uri="{96DAC541-7B7A-43D3-8B79-37D633B846F1}">
                <asvg:svgBlip xmlns="" xmlns:asvg="http://schemas.microsoft.com/office/drawing/2016/SVG/main" r:embed="rId10"/>
              </a:ext>
            </a:extLst>
          </a:blip>
          <a:stretch>
            <a:fillRect/>
          </a:stretch>
        </p:blipFill>
        <p:spPr>
          <a:xfrm rot="20554656">
            <a:off x="456552" y="1969226"/>
            <a:ext cx="3536600" cy="3671879"/>
          </a:xfrm>
          <a:prstGeom prst="rect">
            <a:avLst/>
          </a:prstGeom>
        </p:spPr>
      </p:pic>
      <p:sp>
        <p:nvSpPr>
          <p:cNvPr id="21" name="TextBox 20"/>
          <p:cNvSpPr txBox="1"/>
          <p:nvPr userDrawn="1"/>
        </p:nvSpPr>
        <p:spPr>
          <a:xfrm>
            <a:off x="6421974" y="5943600"/>
            <a:ext cx="2667000" cy="738664"/>
          </a:xfrm>
          <a:prstGeom prst="rect">
            <a:avLst/>
          </a:prstGeom>
          <a:noFill/>
        </p:spPr>
        <p:txBody>
          <a:bodyPr wrap="square" lIns="0" tIns="0" rIns="0" bIns="0" rtlCol="0" anchor="ctr" anchorCtr="0">
            <a:spAutoFit/>
          </a:bodyPr>
          <a:lstStyle/>
          <a:p>
            <a:r>
              <a:rPr lang="en-US" sz="1200" b="1" dirty="0">
                <a:solidFill>
                  <a:prstClr val="white"/>
                </a:solidFill>
                <a:latin typeface="Gill Sans MT"/>
                <a:cs typeface="Helvetica Neue"/>
              </a:rPr>
              <a:t>FEDERAL RETIREMENT THRIFT INVESTMENT BOARD </a:t>
            </a:r>
            <a:r>
              <a:rPr lang="en-US" sz="1200" dirty="0">
                <a:solidFill>
                  <a:prstClr val="white"/>
                </a:solidFill>
                <a:latin typeface="Gill Sans MT"/>
                <a:cs typeface="Helvetica Neue"/>
              </a:rPr>
              <a:t/>
            </a:r>
            <a:br>
              <a:rPr lang="en-US" sz="1200" dirty="0">
                <a:solidFill>
                  <a:prstClr val="white"/>
                </a:solidFill>
                <a:latin typeface="Gill Sans MT"/>
                <a:cs typeface="Helvetica Neue"/>
              </a:rPr>
            </a:br>
            <a:r>
              <a:rPr lang="en-US" sz="1200" dirty="0">
                <a:solidFill>
                  <a:prstClr val="white"/>
                </a:solidFill>
                <a:latin typeface="Gill Sans MT"/>
                <a:cs typeface="Helvetica Neue"/>
              </a:rPr>
              <a:t>77 K Street, NE Washington, DC 20002  </a:t>
            </a:r>
            <a:br>
              <a:rPr lang="en-US" sz="1200" dirty="0">
                <a:solidFill>
                  <a:prstClr val="white"/>
                </a:solidFill>
                <a:latin typeface="Gill Sans MT"/>
                <a:cs typeface="Helvetica Neue"/>
              </a:rPr>
            </a:br>
            <a:r>
              <a:rPr lang="en-US" sz="1200" dirty="0">
                <a:solidFill>
                  <a:prstClr val="white"/>
                </a:solidFill>
                <a:latin typeface="Gill Sans MT"/>
              </a:rPr>
              <a:t>1-877-968-3778 ·  TSP.GOV</a:t>
            </a:r>
            <a:endParaRPr lang="en-US" sz="1200" dirty="0">
              <a:solidFill>
                <a:prstClr val="white"/>
              </a:solidFill>
              <a:latin typeface="Gill Sans MT"/>
              <a:cs typeface="Helvetica Neue"/>
            </a:endParaRPr>
          </a:p>
        </p:txBody>
      </p:sp>
    </p:spTree>
    <p:extLst>
      <p:ext uri="{BB962C8B-B14F-4D97-AF65-F5344CB8AC3E}">
        <p14:creationId xmlns:p14="http://schemas.microsoft.com/office/powerpoint/2010/main" val="204464209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52400" y="5867399"/>
            <a:ext cx="5334000" cy="95734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5320530" y="5529348"/>
            <a:ext cx="3821937" cy="1295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ctrTitle" hasCustomPrompt="1"/>
          </p:nvPr>
        </p:nvSpPr>
        <p:spPr>
          <a:xfrm>
            <a:off x="666404" y="322318"/>
            <a:ext cx="7410796" cy="3200400"/>
          </a:xfrm>
        </p:spPr>
        <p:txBody>
          <a:bodyPr anchor="b" anchorCtr="0">
            <a:noAutofit/>
          </a:bodyPr>
          <a:lstStyle>
            <a:lvl1pPr algn="l">
              <a:lnSpc>
                <a:spcPct val="100000"/>
              </a:lnSpc>
              <a:defRPr sz="6000">
                <a:solidFill>
                  <a:schemeClr val="bg1"/>
                </a:solidFill>
                <a:latin typeface="Gill Sans MT" panose="020B0502020104020203" pitchFamily="34" charset="0"/>
              </a:defRPr>
            </a:lvl1pPr>
          </a:lstStyle>
          <a:p>
            <a:r>
              <a:rPr lang="en-US" dirty="0"/>
              <a:t>CLICK TO EDIT MASTER TITLE STYLE</a:t>
            </a:r>
          </a:p>
        </p:txBody>
      </p:sp>
      <p:sp>
        <p:nvSpPr>
          <p:cNvPr id="3" name="Subtitle 2"/>
          <p:cNvSpPr>
            <a:spLocks noGrp="1"/>
          </p:cNvSpPr>
          <p:nvPr>
            <p:ph type="subTitle" idx="1"/>
          </p:nvPr>
        </p:nvSpPr>
        <p:spPr>
          <a:xfrm>
            <a:off x="666404" y="3751318"/>
            <a:ext cx="5257800" cy="1397312"/>
          </a:xfrm>
        </p:spPr>
        <p:txBody>
          <a:bodyPr anchor="t" anchorCtr="0">
            <a:normAutofit/>
          </a:bodyPr>
          <a:lstStyle>
            <a:lvl1pPr marL="0" indent="0" algn="l">
              <a:buNone/>
              <a:defRPr sz="2400">
                <a:solidFill>
                  <a:srgbClr val="CC9900"/>
                </a:solidFill>
                <a:latin typeface="Gill Sans MT" panose="020B05020201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5" name="Rectangle 4"/>
          <p:cNvSpPr/>
          <p:nvPr/>
        </p:nvSpPr>
        <p:spPr>
          <a:xfrm>
            <a:off x="-6350" y="0"/>
            <a:ext cx="3175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 name="Picture 5"/>
          <p:cNvPicPr>
            <a:picLocks noChangeAspect="1"/>
          </p:cNvPicPr>
          <p:nvPr/>
        </p:nvPicPr>
        <p:blipFill>
          <a:blip r:embed="rId2">
            <a:duotone>
              <a:prstClr val="black"/>
              <a:srgbClr val="3A79B0">
                <a:tint val="45000"/>
                <a:satMod val="400000"/>
              </a:srgbClr>
            </a:duotone>
            <a:lum bright="100000" contrast="-21000"/>
          </a:blip>
          <a:stretch>
            <a:fillRect/>
          </a:stretch>
        </p:blipFill>
        <p:spPr>
          <a:xfrm>
            <a:off x="0" y="5682290"/>
            <a:ext cx="9144000" cy="642310"/>
          </a:xfrm>
          <a:prstGeom prst="rect">
            <a:avLst/>
          </a:prstGeom>
          <a:noFill/>
          <a:ln>
            <a:noFill/>
          </a:ln>
        </p:spPr>
      </p:pic>
      <p:sp>
        <p:nvSpPr>
          <p:cNvPr id="11" name="TextBox 10"/>
          <p:cNvSpPr txBox="1"/>
          <p:nvPr/>
        </p:nvSpPr>
        <p:spPr>
          <a:xfrm>
            <a:off x="1508276" y="6372328"/>
            <a:ext cx="3368523" cy="357021"/>
          </a:xfrm>
          <a:prstGeom prst="rect">
            <a:avLst/>
          </a:prstGeom>
          <a:noFill/>
        </p:spPr>
        <p:txBody>
          <a:bodyPr wrap="square" lIns="0" tIns="0" rIns="0" bIns="0" rtlCol="0" anchor="ctr" anchorCtr="0">
            <a:spAutoFit/>
          </a:bodyPr>
          <a:lstStyle/>
          <a:p>
            <a:r>
              <a:rPr lang="en-US" sz="800" b="1" dirty="0">
                <a:solidFill>
                  <a:prstClr val="white"/>
                </a:solidFill>
                <a:latin typeface="Gill Sans MT" panose="020B0502020104020203"/>
                <a:cs typeface="Helvetica Neue"/>
              </a:rPr>
              <a:t>FEDERAL RETIREMENT </a:t>
            </a:r>
            <a:r>
              <a:rPr lang="en-US" sz="800" b="1" dirty="0" smtClean="0">
                <a:solidFill>
                  <a:prstClr val="white"/>
                </a:solidFill>
                <a:latin typeface="Gill Sans MT" panose="020B0502020104020203"/>
                <a:cs typeface="Helvetica Neue"/>
              </a:rPr>
              <a:t>THRIFT INVESTMENT </a:t>
            </a:r>
            <a:r>
              <a:rPr lang="en-US" sz="800" b="1" dirty="0">
                <a:solidFill>
                  <a:prstClr val="white"/>
                </a:solidFill>
                <a:latin typeface="Gill Sans MT" panose="020B0502020104020203"/>
                <a:cs typeface="Helvetica Neue"/>
              </a:rPr>
              <a:t>BOARD </a:t>
            </a:r>
            <a:r>
              <a:rPr lang="en-US" sz="800" dirty="0">
                <a:solidFill>
                  <a:prstClr val="white"/>
                </a:solidFill>
                <a:latin typeface="Gill Sans MT" panose="020B0502020104020203"/>
                <a:cs typeface="Helvetica Neue"/>
              </a:rPr>
              <a:t/>
            </a:r>
            <a:br>
              <a:rPr lang="en-US" sz="800" dirty="0">
                <a:solidFill>
                  <a:prstClr val="white"/>
                </a:solidFill>
                <a:latin typeface="Gill Sans MT" panose="020B0502020104020203"/>
                <a:cs typeface="Helvetica Neue"/>
              </a:rPr>
            </a:br>
            <a:r>
              <a:rPr lang="en-US" sz="800" dirty="0">
                <a:solidFill>
                  <a:prstClr val="white"/>
                </a:solidFill>
                <a:latin typeface="Gill Sans MT" panose="020B0502020104020203"/>
                <a:cs typeface="Helvetica Neue"/>
              </a:rPr>
              <a:t>77 K Street, NE· Washington, DC</a:t>
            </a:r>
            <a:r>
              <a:rPr lang="en-US" sz="800" dirty="0">
                <a:solidFill>
                  <a:prstClr val="white"/>
                </a:solidFill>
                <a:cs typeface="Helvetica Neue"/>
              </a:rPr>
              <a:t> · </a:t>
            </a:r>
            <a:r>
              <a:rPr lang="en-US" sz="800" dirty="0">
                <a:solidFill>
                  <a:prstClr val="white"/>
                </a:solidFill>
                <a:latin typeface="Gill Sans MT" panose="020B0502020104020203"/>
                <a:cs typeface="Helvetica Neue"/>
              </a:rPr>
              <a:t>20002 </a:t>
            </a:r>
          </a:p>
          <a:p>
            <a:pPr>
              <a:lnSpc>
                <a:spcPct val="90000"/>
              </a:lnSpc>
            </a:pPr>
            <a:r>
              <a:rPr lang="en-US" sz="800" dirty="0">
                <a:solidFill>
                  <a:prstClr val="white"/>
                </a:solidFill>
                <a:latin typeface="Gill Sans MT" panose="020B0502020104020203"/>
              </a:rPr>
              <a:t>1-877-968-3778 · tsp.gov</a:t>
            </a:r>
            <a:endParaRPr lang="en-US" sz="800" dirty="0">
              <a:solidFill>
                <a:prstClr val="white"/>
              </a:solidFill>
              <a:latin typeface="Gill Sans MT" panose="020B0502020104020203"/>
              <a:cs typeface="Helvetica Neue"/>
            </a:endParaRPr>
          </a:p>
        </p:txBody>
      </p:sp>
      <p:pic>
        <p:nvPicPr>
          <p:cNvPr id="18" name="Picture 17" descr="Artboard 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4092" y="6385759"/>
            <a:ext cx="267908" cy="267909"/>
          </a:xfrm>
          <a:prstGeom prst="rect">
            <a:avLst/>
          </a:prstGeom>
        </p:spPr>
      </p:pic>
      <p:pic>
        <p:nvPicPr>
          <p:cNvPr id="19" name="Picture 18" descr="Artboard 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4400" y="6366075"/>
            <a:ext cx="304387" cy="304050"/>
          </a:xfrm>
          <a:prstGeom prst="rect">
            <a:avLst/>
          </a:prstGeom>
        </p:spPr>
      </p:pic>
      <p:pic>
        <p:nvPicPr>
          <p:cNvPr id="20" name="Picture 19" descr="Artboard 3.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6200" y="6369956"/>
            <a:ext cx="278958" cy="280556"/>
          </a:xfrm>
          <a:prstGeom prst="rect">
            <a:avLst/>
          </a:prstGeom>
        </p:spPr>
      </p:pic>
      <p:sp>
        <p:nvSpPr>
          <p:cNvPr id="7" name="Rectangle 6"/>
          <p:cNvSpPr/>
          <p:nvPr/>
        </p:nvSpPr>
        <p:spPr>
          <a:xfrm>
            <a:off x="6096000" y="6277487"/>
            <a:ext cx="1383905" cy="400110"/>
          </a:xfrm>
          <a:prstGeom prst="rect">
            <a:avLst/>
          </a:prstGeom>
        </p:spPr>
        <p:txBody>
          <a:bodyPr wrap="none">
            <a:spAutoFit/>
          </a:bodyPr>
          <a:lstStyle/>
          <a:p>
            <a:r>
              <a:rPr lang="en-US" sz="2000" dirty="0" smtClean="0">
                <a:solidFill>
                  <a:prstClr val="white"/>
                </a:solidFill>
                <a:latin typeface="Gill Sans MT" charset="0"/>
                <a:ea typeface="Gill Sans MT" charset="0"/>
                <a:cs typeface="Gill Sans MT" charset="0"/>
              </a:rPr>
              <a:t>tsp4gov  @</a:t>
            </a:r>
            <a:endParaRPr lang="en-US" sz="2000" dirty="0">
              <a:solidFill>
                <a:prstClr val="white"/>
              </a:solidFill>
              <a:latin typeface="Gill Sans MT" charset="0"/>
              <a:ea typeface="Gill Sans MT" charset="0"/>
              <a:cs typeface="Gill Sans MT" charset="0"/>
            </a:endParaRPr>
          </a:p>
        </p:txBody>
      </p:sp>
    </p:spTree>
    <p:extLst>
      <p:ext uri="{BB962C8B-B14F-4D97-AF65-F5344CB8AC3E}">
        <p14:creationId xmlns:p14="http://schemas.microsoft.com/office/powerpoint/2010/main" val="1624442264"/>
      </p:ext>
    </p:extLst>
  </p:cSld>
  <p:clrMapOvr>
    <a:masterClrMapping/>
  </p:clrMapOvr>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9372600" y="5791200"/>
            <a:ext cx="533400" cy="427170"/>
          </a:xfrm>
          <a:prstGeom prst="rect">
            <a:avLst/>
          </a:prstGeom>
        </p:spPr>
        <p:txBody>
          <a:bodyPr lIns="0" tIns="0" rIns="0" bIns="0" anchor="ctr" anchorCtr="0"/>
          <a:lstStyle>
            <a:lvl1pPr algn="r">
              <a:defRPr sz="1300">
                <a:solidFill>
                  <a:srgbClr val="2B5492"/>
                </a:solidFill>
              </a:defRPr>
            </a:lvl1pPr>
          </a:lstStyle>
          <a:p>
            <a:fld id="{BADEE4CE-205B-4B61-B395-6D644658281D}" type="slidenum">
              <a:rPr lang="en-US" smtClean="0"/>
              <a:pPr/>
              <a:t>‹#›</a:t>
            </a:fld>
            <a:endParaRPr lang="en-US" dirty="0"/>
          </a:p>
        </p:txBody>
      </p:sp>
      <p:sp>
        <p:nvSpPr>
          <p:cNvPr id="2" name="Title 1"/>
          <p:cNvSpPr>
            <a:spLocks noGrp="1"/>
          </p:cNvSpPr>
          <p:nvPr>
            <p:ph type="title" hasCustomPrompt="1"/>
          </p:nvPr>
        </p:nvSpPr>
        <p:spPr>
          <a:xfrm>
            <a:off x="533401" y="199394"/>
            <a:ext cx="7086600" cy="1082675"/>
          </a:xfrm>
        </p:spPr>
        <p:txBody>
          <a:bodyPr>
            <a:noAutofit/>
          </a:bodyPr>
          <a:lstStyle>
            <a:lvl1pPr algn="l">
              <a:defRPr sz="4000"/>
            </a:lvl1pPr>
          </a:lstStyle>
          <a:p>
            <a:r>
              <a:rPr lang="en-US" dirty="0"/>
              <a:t>CLICK TO EDIT MASTER TITLE STYLE</a:t>
            </a:r>
          </a:p>
        </p:txBody>
      </p:sp>
      <p:sp>
        <p:nvSpPr>
          <p:cNvPr id="3" name="Content Placeholder 2"/>
          <p:cNvSpPr>
            <a:spLocks noGrp="1"/>
          </p:cNvSpPr>
          <p:nvPr>
            <p:ph idx="1"/>
          </p:nvPr>
        </p:nvSpPr>
        <p:spPr/>
        <p:txBody>
          <a:bodyPr/>
          <a:lstStyle>
            <a:lvl1pPr>
              <a:lnSpc>
                <a:spcPct val="100000"/>
              </a:lnSpc>
              <a:buClr>
                <a:srgbClr val="CC9900"/>
              </a:buClr>
              <a:defRPr/>
            </a:lvl1pPr>
            <a:lvl2pPr>
              <a:lnSpc>
                <a:spcPct val="100000"/>
              </a:lnSpc>
              <a:buClr>
                <a:srgbClr val="CC9900"/>
              </a:buClr>
              <a:defRPr/>
            </a:lvl2pPr>
            <a:lvl3pPr>
              <a:lnSpc>
                <a:spcPct val="100000"/>
              </a:lnSpc>
              <a:buClr>
                <a:srgbClr val="CC9900"/>
              </a:buClr>
              <a:defRPr/>
            </a:lvl3pPr>
            <a:lvl4pPr>
              <a:lnSpc>
                <a:spcPct val="100000"/>
              </a:lnSpc>
              <a:buClr>
                <a:srgbClr val="CC9900"/>
              </a:buClr>
              <a:defRPr/>
            </a:lvl4pPr>
            <a:lvl5pPr>
              <a:lnSpc>
                <a:spcPct val="100000"/>
              </a:lnSpc>
              <a:buClr>
                <a:srgbClr val="CC9900"/>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32037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44475"/>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3124200"/>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Rectangle 3"/>
          <p:cNvSpPr/>
          <p:nvPr/>
        </p:nvSpPr>
        <p:spPr>
          <a:xfrm>
            <a:off x="7543800" y="152400"/>
            <a:ext cx="1371600" cy="1447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Slide Number Placeholder 5"/>
          <p:cNvSpPr>
            <a:spLocks noGrp="1"/>
          </p:cNvSpPr>
          <p:nvPr>
            <p:ph type="sldNum" sz="quarter" idx="4"/>
          </p:nvPr>
        </p:nvSpPr>
        <p:spPr>
          <a:xfrm>
            <a:off x="8534400" y="6202230"/>
            <a:ext cx="414250" cy="427170"/>
          </a:xfrm>
          <a:prstGeom prst="rect">
            <a:avLst/>
          </a:prstGeom>
        </p:spPr>
        <p:txBody>
          <a:bodyPr lIns="0" tIns="0" rIns="0" bIns="0" anchor="ctr" anchorCtr="0"/>
          <a:lstStyle>
            <a:lvl1pPr algn="ctr">
              <a:defRPr sz="1300">
                <a:solidFill>
                  <a:schemeClr val="tx1"/>
                </a:solidFill>
              </a:defRPr>
            </a:lvl1pPr>
          </a:lstStyle>
          <a:p>
            <a:fld id="{BADEE4CE-205B-4B61-B395-6D644658281D}" type="slidenum">
              <a:rPr lang="en-US" smtClean="0">
                <a:solidFill>
                  <a:prstClr val="white"/>
                </a:solidFill>
              </a:rPr>
              <a:pPr/>
              <a:t>‹#›</a:t>
            </a:fld>
            <a:endParaRPr lang="en-US" dirty="0">
              <a:solidFill>
                <a:prstClr val="white"/>
              </a:solidFill>
            </a:endParaRPr>
          </a:p>
        </p:txBody>
      </p:sp>
      <p:sp>
        <p:nvSpPr>
          <p:cNvPr id="7" name="Rectangle 6"/>
          <p:cNvSpPr/>
          <p:nvPr/>
        </p:nvSpPr>
        <p:spPr>
          <a:xfrm>
            <a:off x="-13855" y="2519"/>
            <a:ext cx="317500" cy="6247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82629368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2865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5"/>
          <p:cNvSpPr>
            <a:spLocks noGrp="1"/>
          </p:cNvSpPr>
          <p:nvPr>
            <p:ph type="sldNum" sz="quarter" idx="4"/>
          </p:nvPr>
        </p:nvSpPr>
        <p:spPr>
          <a:xfrm>
            <a:off x="8534400" y="6202230"/>
            <a:ext cx="414250" cy="427170"/>
          </a:xfrm>
          <a:prstGeom prst="rect">
            <a:avLst/>
          </a:prstGeom>
        </p:spPr>
        <p:txBody>
          <a:bodyPr lIns="0" tIns="0" rIns="0" bIns="0" anchor="ctr" anchorCtr="0"/>
          <a:lstStyle>
            <a:lvl1pPr algn="ctr">
              <a:defRPr sz="1300">
                <a:solidFill>
                  <a:srgbClr val="2B5492"/>
                </a:solidFill>
              </a:defRPr>
            </a:lvl1pPr>
          </a:lstStyle>
          <a:p>
            <a:fld id="{BADEE4CE-205B-4B61-B395-6D644658281D}" type="slidenum">
              <a:rPr lang="en-US" smtClean="0"/>
              <a:pPr/>
              <a:t>‹#›</a:t>
            </a:fld>
            <a:endParaRPr lang="en-US" dirty="0"/>
          </a:p>
        </p:txBody>
      </p:sp>
    </p:spTree>
    <p:extLst>
      <p:ext uri="{BB962C8B-B14F-4D97-AF65-F5344CB8AC3E}">
        <p14:creationId xmlns:p14="http://schemas.microsoft.com/office/powerpoint/2010/main" val="13188786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28650" y="6356350"/>
            <a:ext cx="2057400" cy="365125"/>
          </a:xfrm>
          <a:prstGeom prst="rect">
            <a:avLst/>
          </a:prstGeom>
        </p:spPr>
        <p:txBody>
          <a:bodyPr/>
          <a:lstStyle/>
          <a:p>
            <a:fld id="{5E290DFE-C3DA-48D9-8E62-8BCFE36E45F0}" type="datetime1">
              <a:rPr lang="en-US" smtClean="0">
                <a:solidFill>
                  <a:srgbClr val="0F5987"/>
                </a:solidFill>
              </a:rPr>
              <a:pPr/>
              <a:t>8/19/2019</a:t>
            </a:fld>
            <a:endParaRPr lang="en-US" dirty="0">
              <a:solidFill>
                <a:srgbClr val="0F5987"/>
              </a:solidFill>
            </a:endParaRPr>
          </a:p>
        </p:txBody>
      </p:sp>
      <p:sp>
        <p:nvSpPr>
          <p:cNvPr id="8" name="Footer Placeholder 7"/>
          <p:cNvSpPr>
            <a:spLocks noGrp="1"/>
          </p:cNvSpPr>
          <p:nvPr>
            <p:ph type="ftr" sz="quarter" idx="11"/>
          </p:nvPr>
        </p:nvSpPr>
        <p:spPr>
          <a:xfrm>
            <a:off x="3028950" y="6356350"/>
            <a:ext cx="3086100" cy="365125"/>
          </a:xfrm>
          <a:prstGeom prst="rect">
            <a:avLst/>
          </a:prstGeom>
        </p:spPr>
        <p:txBody>
          <a:bodyPr/>
          <a:lstStyle/>
          <a:p>
            <a:endParaRPr lang="en-US" dirty="0">
              <a:solidFill>
                <a:srgbClr val="0F5987"/>
              </a:solidFill>
            </a:endParaRPr>
          </a:p>
        </p:txBody>
      </p:sp>
      <p:sp>
        <p:nvSpPr>
          <p:cNvPr id="9" name="Slide Number Placeholder 8"/>
          <p:cNvSpPr>
            <a:spLocks noGrp="1"/>
          </p:cNvSpPr>
          <p:nvPr>
            <p:ph type="sldNum" sz="quarter" idx="12"/>
          </p:nvPr>
        </p:nvSpPr>
        <p:spPr>
          <a:xfrm>
            <a:off x="6457950" y="6356350"/>
            <a:ext cx="2057400" cy="365125"/>
          </a:xfrm>
          <a:prstGeom prst="rect">
            <a:avLst/>
          </a:prstGeom>
        </p:spPr>
        <p:txBody>
          <a:bodyPr/>
          <a:lstStyle/>
          <a:p>
            <a:fld id="{BADEE4CE-205B-4B61-B395-6D644658281D}" type="slidenum">
              <a:rPr lang="en-US" smtClean="0">
                <a:solidFill>
                  <a:srgbClr val="0F5987"/>
                </a:solidFill>
              </a:rPr>
              <a:pPr/>
              <a:t>‹#›</a:t>
            </a:fld>
            <a:endParaRPr lang="en-US" dirty="0">
              <a:solidFill>
                <a:srgbClr val="0F5987"/>
              </a:solidFill>
            </a:endParaRPr>
          </a:p>
        </p:txBody>
      </p:sp>
    </p:spTree>
    <p:extLst>
      <p:ext uri="{BB962C8B-B14F-4D97-AF65-F5344CB8AC3E}">
        <p14:creationId xmlns:p14="http://schemas.microsoft.com/office/powerpoint/2010/main" val="384670940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5" name="Slide Number Placeholder 4"/>
          <p:cNvSpPr>
            <a:spLocks noGrp="1"/>
          </p:cNvSpPr>
          <p:nvPr>
            <p:ph type="sldNum" sz="quarter" idx="12"/>
          </p:nvPr>
        </p:nvSpPr>
        <p:spPr>
          <a:xfrm>
            <a:off x="8572500" y="6248400"/>
            <a:ext cx="381000" cy="365125"/>
          </a:xfrm>
          <a:prstGeom prst="rect">
            <a:avLst/>
          </a:prstGeom>
        </p:spPr>
        <p:txBody>
          <a:bodyPr/>
          <a:lstStyle/>
          <a:p>
            <a:fld id="{BADEE4CE-205B-4B61-B395-6D644658281D}" type="slidenum">
              <a:rPr lang="en-US" smtClean="0">
                <a:solidFill>
                  <a:srgbClr val="0F5987"/>
                </a:solidFill>
              </a:rPr>
              <a:pPr/>
              <a:t>‹#›</a:t>
            </a:fld>
            <a:endParaRPr lang="en-US" dirty="0">
              <a:solidFill>
                <a:srgbClr val="0F5987"/>
              </a:solidFill>
            </a:endParaRPr>
          </a:p>
        </p:txBody>
      </p:sp>
    </p:spTree>
    <p:extLst>
      <p:ext uri="{BB962C8B-B14F-4D97-AF65-F5344CB8AC3E}">
        <p14:creationId xmlns:p14="http://schemas.microsoft.com/office/powerpoint/2010/main" val="332199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with Bran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fld id="{BADEE4CE-205B-4B61-B395-6D644658281D}" type="slidenum">
              <a:rPr lang="en-US" smtClean="0">
                <a:solidFill>
                  <a:srgbClr val="0F5987">
                    <a:tint val="75000"/>
                  </a:srgbClr>
                </a:solidFill>
              </a:rPr>
              <a:pPr/>
              <a:t>‹#›</a:t>
            </a:fld>
            <a:endParaRPr lang="en-US" dirty="0">
              <a:solidFill>
                <a:srgbClr val="0F5987">
                  <a:tint val="75000"/>
                </a:srgbClr>
              </a:solidFill>
            </a:endParaRPr>
          </a:p>
        </p:txBody>
      </p:sp>
      <p:sp>
        <p:nvSpPr>
          <p:cNvPr id="4" name="Slide Number Placeholder 3"/>
          <p:cNvSpPr>
            <a:spLocks noGrp="1"/>
          </p:cNvSpPr>
          <p:nvPr>
            <p:ph type="sldNum" sz="quarter" idx="11"/>
          </p:nvPr>
        </p:nvSpPr>
        <p:spPr/>
        <p:txBody>
          <a:bodyPr/>
          <a:lstStyle/>
          <a:p>
            <a:fld id="{BADEE4CE-205B-4B61-B395-6D644658281D}" type="slidenum">
              <a:rPr lang="en-US" smtClean="0">
                <a:solidFill>
                  <a:srgbClr val="0F5987"/>
                </a:solidFill>
              </a:rPr>
              <a:pPr/>
              <a:t>‹#›</a:t>
            </a:fld>
            <a:endParaRPr lang="en-US" dirty="0">
              <a:solidFill>
                <a:srgbClr val="0F5987"/>
              </a:solidFill>
            </a:endParaRPr>
          </a:p>
        </p:txBody>
      </p:sp>
    </p:spTree>
    <p:extLst>
      <p:ext uri="{BB962C8B-B14F-4D97-AF65-F5344CB8AC3E}">
        <p14:creationId xmlns:p14="http://schemas.microsoft.com/office/powerpoint/2010/main" val="1261647575"/>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6356350"/>
            <a:ext cx="2057400" cy="365125"/>
          </a:xfrm>
          <a:prstGeom prst="rect">
            <a:avLst/>
          </a:prstGeom>
        </p:spPr>
        <p:txBody>
          <a:bodyPr/>
          <a:lstStyle/>
          <a:p>
            <a:fld id="{0E3C0110-D4B0-4E8D-9C0D-66E0E01B0EC1}" type="datetime1">
              <a:rPr lang="en-US" smtClean="0">
                <a:solidFill>
                  <a:srgbClr val="0F5987"/>
                </a:solidFill>
              </a:rPr>
              <a:pPr/>
              <a:t>8/19/2019</a:t>
            </a:fld>
            <a:endParaRPr lang="en-US" dirty="0">
              <a:solidFill>
                <a:srgbClr val="0F5987"/>
              </a:solidFill>
            </a:endParaRPr>
          </a:p>
        </p:txBody>
      </p:sp>
      <p:sp>
        <p:nvSpPr>
          <p:cNvPr id="6" name="Footer Placeholder 5"/>
          <p:cNvSpPr>
            <a:spLocks noGrp="1"/>
          </p:cNvSpPr>
          <p:nvPr>
            <p:ph type="ftr" sz="quarter" idx="11"/>
          </p:nvPr>
        </p:nvSpPr>
        <p:spPr>
          <a:xfrm>
            <a:off x="3028950" y="6356350"/>
            <a:ext cx="3086100" cy="365125"/>
          </a:xfrm>
          <a:prstGeom prst="rect">
            <a:avLst/>
          </a:prstGeom>
        </p:spPr>
        <p:txBody>
          <a:bodyPr/>
          <a:lstStyle/>
          <a:p>
            <a:endParaRPr lang="en-US" dirty="0">
              <a:solidFill>
                <a:srgbClr val="0F5987"/>
              </a:solidFill>
            </a:endParaRPr>
          </a:p>
        </p:txBody>
      </p:sp>
      <p:sp>
        <p:nvSpPr>
          <p:cNvPr id="7" name="Slide Number Placeholder 6"/>
          <p:cNvSpPr>
            <a:spLocks noGrp="1"/>
          </p:cNvSpPr>
          <p:nvPr>
            <p:ph type="sldNum" sz="quarter" idx="12"/>
          </p:nvPr>
        </p:nvSpPr>
        <p:spPr>
          <a:xfrm>
            <a:off x="6457950" y="6356350"/>
            <a:ext cx="2057400" cy="365125"/>
          </a:xfrm>
          <a:prstGeom prst="rect">
            <a:avLst/>
          </a:prstGeom>
        </p:spPr>
        <p:txBody>
          <a:bodyPr/>
          <a:lstStyle/>
          <a:p>
            <a:fld id="{BADEE4CE-205B-4B61-B395-6D644658281D}" type="slidenum">
              <a:rPr lang="en-US" smtClean="0">
                <a:solidFill>
                  <a:srgbClr val="0F5987"/>
                </a:solidFill>
              </a:rPr>
              <a:pPr/>
              <a:t>‹#›</a:t>
            </a:fld>
            <a:endParaRPr lang="en-US" dirty="0">
              <a:solidFill>
                <a:srgbClr val="0F5987"/>
              </a:solidFill>
            </a:endParaRPr>
          </a:p>
        </p:txBody>
      </p:sp>
    </p:spTree>
    <p:extLst>
      <p:ext uri="{BB962C8B-B14F-4D97-AF65-F5344CB8AC3E}">
        <p14:creationId xmlns:p14="http://schemas.microsoft.com/office/powerpoint/2010/main" val="2870334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5876" y="130256"/>
            <a:ext cx="8688123" cy="1417638"/>
          </a:xfrm>
        </p:spPr>
        <p:txBody>
          <a:bodyPr lIns="0" tIns="0" rIns="0" bIns="0"/>
          <a:lstStyle>
            <a:lvl1pPr>
              <a:defRPr>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179" y="1717482"/>
            <a:ext cx="8375182" cy="4400214"/>
          </a:xfrm>
        </p:spPr>
        <p:txBody>
          <a:bodyPr lIns="0" tIns="0" rIns="0" bIns="0"/>
          <a:lstStyle>
            <a:lvl1pPr indent="-438912">
              <a:lnSpc>
                <a:spcPts val="3800"/>
              </a:lnSpc>
              <a:spcAft>
                <a:spcPts val="0"/>
              </a:spcAft>
              <a:buClr>
                <a:schemeClr val="accent5"/>
              </a:buClr>
              <a:buSzPct val="75000"/>
              <a:defRPr>
                <a:solidFill>
                  <a:schemeClr val="tx1"/>
                </a:solidFill>
              </a:defRPr>
            </a:lvl1pPr>
            <a:lvl2pPr indent="-438912">
              <a:lnSpc>
                <a:spcPts val="3800"/>
              </a:lnSpc>
              <a:spcAft>
                <a:spcPts val="0"/>
              </a:spcAft>
              <a:buClr>
                <a:schemeClr val="accent5"/>
              </a:buClr>
              <a:buSzPct val="75000"/>
              <a:defRPr>
                <a:solidFill>
                  <a:schemeClr val="tx1"/>
                </a:solidFill>
              </a:defRPr>
            </a:lvl2pPr>
            <a:lvl3pPr indent="-438912">
              <a:lnSpc>
                <a:spcPts val="3800"/>
              </a:lnSpc>
              <a:spcAft>
                <a:spcPts val="0"/>
              </a:spcAft>
              <a:buClr>
                <a:schemeClr val="accent5"/>
              </a:buClr>
              <a:buSzPct val="75000"/>
              <a:defRPr>
                <a:solidFill>
                  <a:schemeClr val="tx1"/>
                </a:solidFill>
              </a:defRPr>
            </a:lvl3pPr>
            <a:lvl4pPr indent="-438912">
              <a:lnSpc>
                <a:spcPts val="3800"/>
              </a:lnSpc>
              <a:spcAft>
                <a:spcPts val="0"/>
              </a:spcAft>
              <a:buClr>
                <a:schemeClr val="accent5"/>
              </a:buClr>
              <a:buSzPct val="75000"/>
              <a:defRPr>
                <a:solidFill>
                  <a:schemeClr val="tx1"/>
                </a:solidFill>
              </a:defRPr>
            </a:lvl4pPr>
            <a:lvl5pPr indent="-438912">
              <a:lnSpc>
                <a:spcPts val="3800"/>
              </a:lnSpc>
              <a:spcAft>
                <a:spcPts val="0"/>
              </a:spcAft>
              <a:buClr>
                <a:schemeClr val="accent5"/>
              </a:buClr>
              <a:buSzPct val="75000"/>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p:txBody>
          <a:bodyPr/>
          <a:lstStyle>
            <a:lvl1pPr>
              <a:defRPr>
                <a:solidFill>
                  <a:srgbClr val="787863"/>
                </a:solidFill>
              </a:defRPr>
            </a:lvl1pPr>
          </a:lstStyle>
          <a:p>
            <a:pPr>
              <a:defRPr/>
            </a:pPr>
            <a:fld id="{2FA5701B-5B31-4676-A449-2E1658AC1139}" type="slidenum">
              <a:rPr lang="en-US"/>
              <a:pPr>
                <a:defRPr/>
              </a:pPr>
              <a:t>‹#›</a:t>
            </a:fld>
            <a:endParaRPr lang="en-US"/>
          </a:p>
        </p:txBody>
      </p:sp>
    </p:spTree>
    <p:extLst>
      <p:ext uri="{BB962C8B-B14F-4D97-AF65-F5344CB8AC3E}">
        <p14:creationId xmlns:p14="http://schemas.microsoft.com/office/powerpoint/2010/main" val="40532647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6356350"/>
            <a:ext cx="2057400" cy="365125"/>
          </a:xfrm>
          <a:prstGeom prst="rect">
            <a:avLst/>
          </a:prstGeom>
        </p:spPr>
        <p:txBody>
          <a:bodyPr/>
          <a:lstStyle/>
          <a:p>
            <a:fld id="{C441C2F8-95AB-48A4-A59D-3470C8BDDB4A}" type="datetime1">
              <a:rPr lang="en-US" smtClean="0">
                <a:solidFill>
                  <a:srgbClr val="0F5987"/>
                </a:solidFill>
              </a:rPr>
              <a:pPr/>
              <a:t>8/19/2019</a:t>
            </a:fld>
            <a:endParaRPr lang="en-US" dirty="0">
              <a:solidFill>
                <a:srgbClr val="0F5987"/>
              </a:solidFill>
            </a:endParaRPr>
          </a:p>
        </p:txBody>
      </p:sp>
      <p:sp>
        <p:nvSpPr>
          <p:cNvPr id="6" name="Footer Placeholder 5"/>
          <p:cNvSpPr>
            <a:spLocks noGrp="1"/>
          </p:cNvSpPr>
          <p:nvPr>
            <p:ph type="ftr" sz="quarter" idx="11"/>
          </p:nvPr>
        </p:nvSpPr>
        <p:spPr>
          <a:xfrm>
            <a:off x="3028950" y="6356350"/>
            <a:ext cx="3086100" cy="365125"/>
          </a:xfrm>
          <a:prstGeom prst="rect">
            <a:avLst/>
          </a:prstGeom>
        </p:spPr>
        <p:txBody>
          <a:bodyPr/>
          <a:lstStyle/>
          <a:p>
            <a:endParaRPr lang="en-US" dirty="0">
              <a:solidFill>
                <a:srgbClr val="0F5987"/>
              </a:solidFill>
            </a:endParaRPr>
          </a:p>
        </p:txBody>
      </p:sp>
      <p:sp>
        <p:nvSpPr>
          <p:cNvPr id="7" name="Slide Number Placeholder 6"/>
          <p:cNvSpPr>
            <a:spLocks noGrp="1"/>
          </p:cNvSpPr>
          <p:nvPr>
            <p:ph type="sldNum" sz="quarter" idx="12"/>
          </p:nvPr>
        </p:nvSpPr>
        <p:spPr>
          <a:xfrm>
            <a:off x="6457950" y="6356350"/>
            <a:ext cx="2057400" cy="365125"/>
          </a:xfrm>
          <a:prstGeom prst="rect">
            <a:avLst/>
          </a:prstGeom>
        </p:spPr>
        <p:txBody>
          <a:bodyPr/>
          <a:lstStyle/>
          <a:p>
            <a:fld id="{BADEE4CE-205B-4B61-B395-6D644658281D}" type="slidenum">
              <a:rPr lang="en-US" smtClean="0">
                <a:solidFill>
                  <a:srgbClr val="0F5987"/>
                </a:solidFill>
              </a:rPr>
              <a:pPr/>
              <a:t>‹#›</a:t>
            </a:fld>
            <a:endParaRPr lang="en-US" dirty="0">
              <a:solidFill>
                <a:srgbClr val="0F5987"/>
              </a:solidFill>
            </a:endParaRPr>
          </a:p>
        </p:txBody>
      </p:sp>
    </p:spTree>
    <p:extLst>
      <p:ext uri="{BB962C8B-B14F-4D97-AF65-F5344CB8AC3E}">
        <p14:creationId xmlns:p14="http://schemas.microsoft.com/office/powerpoint/2010/main" val="14186376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fld id="{5DF4F131-05A2-4C45-8E2D-357BC73834B5}" type="datetime1">
              <a:rPr lang="en-US" smtClean="0">
                <a:solidFill>
                  <a:srgbClr val="0F5987"/>
                </a:solidFill>
              </a:rPr>
              <a:pPr/>
              <a:t>8/19/2019</a:t>
            </a:fld>
            <a:endParaRPr lang="en-US" dirty="0">
              <a:solidFill>
                <a:srgbClr val="0F5987"/>
              </a:solidFill>
            </a:endParaRPr>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p>
            <a:endParaRPr lang="en-US" dirty="0">
              <a:solidFill>
                <a:srgbClr val="0F5987"/>
              </a:solidFill>
            </a:endParaRPr>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BADEE4CE-205B-4B61-B395-6D644658281D}" type="slidenum">
              <a:rPr lang="en-US" smtClean="0">
                <a:solidFill>
                  <a:srgbClr val="0F5987"/>
                </a:solidFill>
              </a:rPr>
              <a:pPr/>
              <a:t>‹#›</a:t>
            </a:fld>
            <a:endParaRPr lang="en-US" dirty="0">
              <a:solidFill>
                <a:srgbClr val="0F5987"/>
              </a:solidFill>
            </a:endParaRPr>
          </a:p>
        </p:txBody>
      </p:sp>
    </p:spTree>
    <p:extLst>
      <p:ext uri="{BB962C8B-B14F-4D97-AF65-F5344CB8AC3E}">
        <p14:creationId xmlns:p14="http://schemas.microsoft.com/office/powerpoint/2010/main" val="20939659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455514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two lin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8229600" cy="1143000"/>
          </a:xfrm>
          <a:prstGeom prst="rect">
            <a:avLst/>
          </a:prstGeom>
        </p:spPr>
        <p:txBody>
          <a:bodyPr vert="horz" anchor="ctr"/>
          <a:lstStyle>
            <a:lvl1pPr>
              <a:defRPr sz="3600" b="1"/>
            </a:lvl1pPr>
          </a:lstStyle>
          <a:p>
            <a:r>
              <a:rPr lang="en-US" dirty="0" smtClean="0"/>
              <a:t>Click to edit</a:t>
            </a:r>
            <a:br>
              <a:rPr lang="en-US" dirty="0" smtClean="0"/>
            </a:br>
            <a:r>
              <a:rPr lang="en-US" dirty="0" smtClean="0"/>
              <a:t>Master title style</a:t>
            </a:r>
            <a:endParaRPr lang="en-US" dirty="0"/>
          </a:p>
        </p:txBody>
      </p:sp>
      <p:sp>
        <p:nvSpPr>
          <p:cNvPr id="4" name="Content Placeholder 2"/>
          <p:cNvSpPr>
            <a:spLocks noGrp="1"/>
          </p:cNvSpPr>
          <p:nvPr>
            <p:ph idx="1"/>
          </p:nvPr>
        </p:nvSpPr>
        <p:spPr>
          <a:xfrm>
            <a:off x="457200" y="1828799"/>
            <a:ext cx="8229600" cy="4389120"/>
          </a:xfrm>
          <a:prstGeom prst="rect">
            <a:avLst/>
          </a:prstGeom>
        </p:spPr>
        <p:txBody>
          <a:bodyPr vert="horz"/>
          <a:lstStyle>
            <a:lvl1pPr>
              <a:buFont typeface="Arial"/>
              <a:buChar char="•"/>
              <a:defRPr/>
            </a:lvl1pPr>
            <a:lvl2pPr marL="742950" indent="-285750">
              <a:buFont typeface="Calibri" panose="020F0502020204030204" pitchFamily="34" charset="0"/>
              <a:buChar char="‒"/>
              <a:defRPr/>
            </a:lvl2pPr>
            <a:lvl3pPr marL="1143000" indent="-228600">
              <a:buSzPct val="75000"/>
              <a:buFont typeface="Wingdings" panose="05000000000000000000" pitchFamily="2" charset="2"/>
              <a:buChar char="§"/>
              <a:defRPr/>
            </a:lvl3pPr>
            <a:lvl4pPr>
              <a:buFont typeface="Arial"/>
              <a:buChar char="•"/>
              <a:defRPr/>
            </a:lvl4pPr>
            <a:lvl5pPr>
              <a:buFont typeface="Arial"/>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57612032"/>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0"/>
            <a:ext cx="2057400" cy="365125"/>
          </a:xfrm>
          <a:prstGeom prst="rect">
            <a:avLst/>
          </a:prstGeom>
        </p:spPr>
        <p:txBody>
          <a:bodyPr/>
          <a:lstStyle/>
          <a:p>
            <a:fld id="{40C5CCB1-DD31-44A4-9354-857B9F28FBE8}" type="datetime1">
              <a:rPr lang="en-US" smtClean="0">
                <a:solidFill>
                  <a:srgbClr val="0F5987"/>
                </a:solidFill>
              </a:rPr>
              <a:pPr/>
              <a:t>8/19/2019</a:t>
            </a:fld>
            <a:endParaRPr lang="en-US" dirty="0">
              <a:solidFill>
                <a:srgbClr val="0F5987"/>
              </a:solidFill>
            </a:endParaRPr>
          </a:p>
        </p:txBody>
      </p:sp>
      <p:sp>
        <p:nvSpPr>
          <p:cNvPr id="3" name="Footer Placeholder 2"/>
          <p:cNvSpPr>
            <a:spLocks noGrp="1"/>
          </p:cNvSpPr>
          <p:nvPr>
            <p:ph type="ftr" sz="quarter" idx="11"/>
          </p:nvPr>
        </p:nvSpPr>
        <p:spPr>
          <a:xfrm>
            <a:off x="3028950" y="6356350"/>
            <a:ext cx="3086100" cy="365125"/>
          </a:xfrm>
          <a:prstGeom prst="rect">
            <a:avLst/>
          </a:prstGeom>
        </p:spPr>
        <p:txBody>
          <a:bodyPr/>
          <a:lstStyle/>
          <a:p>
            <a:endParaRPr lang="en-US" dirty="0">
              <a:solidFill>
                <a:srgbClr val="0F5987"/>
              </a:solidFill>
            </a:endParaRPr>
          </a:p>
        </p:txBody>
      </p:sp>
      <p:sp>
        <p:nvSpPr>
          <p:cNvPr id="4" name="Slide Number Placeholder 3"/>
          <p:cNvSpPr>
            <a:spLocks noGrp="1"/>
          </p:cNvSpPr>
          <p:nvPr>
            <p:ph type="sldNum" sz="quarter" idx="12"/>
          </p:nvPr>
        </p:nvSpPr>
        <p:spPr>
          <a:xfrm>
            <a:off x="6457950" y="6356350"/>
            <a:ext cx="2057400" cy="365125"/>
          </a:xfrm>
          <a:prstGeom prst="rect">
            <a:avLst/>
          </a:prstGeom>
        </p:spPr>
        <p:txBody>
          <a:bodyPr/>
          <a:lstStyle/>
          <a:p>
            <a:fld id="{BADEE4CE-205B-4B61-B395-6D644658281D}" type="slidenum">
              <a:rPr lang="en-US" smtClean="0">
                <a:solidFill>
                  <a:srgbClr val="0F5987"/>
                </a:solidFill>
              </a:rPr>
              <a:pPr/>
              <a:t>‹#›</a:t>
            </a:fld>
            <a:endParaRPr lang="en-US" dirty="0">
              <a:solidFill>
                <a:srgbClr val="0F5987"/>
              </a:solidFill>
            </a:endParaRPr>
          </a:p>
        </p:txBody>
      </p:sp>
    </p:spTree>
    <p:extLst>
      <p:ext uri="{BB962C8B-B14F-4D97-AF65-F5344CB8AC3E}">
        <p14:creationId xmlns:p14="http://schemas.microsoft.com/office/powerpoint/2010/main" val="31193758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Background (Two Line Title)">
    <p:spTree>
      <p:nvGrpSpPr>
        <p:cNvPr id="1" name=""/>
        <p:cNvGrpSpPr/>
        <p:nvPr/>
      </p:nvGrpSpPr>
      <p:grpSpPr>
        <a:xfrm>
          <a:off x="0" y="0"/>
          <a:ext cx="0" cy="0"/>
          <a:chOff x="0" y="0"/>
          <a:chExt cx="0" cy="0"/>
        </a:xfrm>
      </p:grpSpPr>
      <p:sp>
        <p:nvSpPr>
          <p:cNvPr id="3" name="Title 1"/>
          <p:cNvSpPr>
            <a:spLocks noGrp="1"/>
          </p:cNvSpPr>
          <p:nvPr>
            <p:ph type="title"/>
          </p:nvPr>
        </p:nvSpPr>
        <p:spPr>
          <a:xfrm>
            <a:off x="802263" y="284659"/>
            <a:ext cx="7772400" cy="685800"/>
          </a:xfrm>
          <a:prstGeom prst="rect">
            <a:avLst/>
          </a:prstGeom>
        </p:spPr>
        <p:txBody>
          <a:bodyPr>
            <a:normAutofit/>
          </a:bodyPr>
          <a:lstStyle>
            <a:lvl1pPr>
              <a:defRPr sz="2400" spc="98" baseline="0">
                <a:latin typeface="+mj-lt"/>
                <a:cs typeface="Arial" panose="020B0604020202020204" pitchFamily="34" charset="0"/>
              </a:defRPr>
            </a:lvl1pPr>
          </a:lstStyle>
          <a:p>
            <a:r>
              <a:rPr lang="en-US" smtClean="0"/>
              <a:t>Click to edit Master title style</a:t>
            </a:r>
            <a:endParaRPr lang="en-US" dirty="0"/>
          </a:p>
        </p:txBody>
      </p:sp>
      <p:sp>
        <p:nvSpPr>
          <p:cNvPr id="4" name="Footer Placeholder 1"/>
          <p:cNvSpPr>
            <a:spLocks noGrp="1"/>
          </p:cNvSpPr>
          <p:nvPr>
            <p:ph type="ftr" sz="quarter" idx="10"/>
          </p:nvPr>
        </p:nvSpPr>
        <p:spPr>
          <a:xfrm>
            <a:off x="3124200" y="6356352"/>
            <a:ext cx="2895600" cy="365125"/>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sp>
        <p:nvSpPr>
          <p:cNvPr id="5" name="Slide Number Placeholder 3"/>
          <p:cNvSpPr>
            <a:spLocks noGrp="1"/>
          </p:cNvSpPr>
          <p:nvPr>
            <p:ph type="sldNum" sz="quarter" idx="11"/>
          </p:nvPr>
        </p:nvSpPr>
        <p:spPr>
          <a:xfrm>
            <a:off x="8229601" y="6227413"/>
            <a:ext cx="719051" cy="427171"/>
          </a:xfrm>
          <a:prstGeom prst="rect">
            <a:avLst/>
          </a:prstGeom>
        </p:spPr>
        <p:txBody>
          <a:bodyPr/>
          <a:lstStyle>
            <a:lvl1pPr>
              <a:defRPr sz="1000">
                <a:solidFill>
                  <a:srgbClr val="2B5492"/>
                </a:solidFill>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fld id="{0B75F359-EBE7-49E3-BBCD-053E0715D498}" type="slidenum">
              <a:rPr kumimoji="0" lang="en-US" altLang="en-US" sz="1000" b="0" i="0" u="none" strike="noStrike" kern="1200" cap="none" spc="0" normalizeH="0" baseline="0" noProof="0" smtClean="0">
                <a:ln>
                  <a:noFill/>
                </a:ln>
                <a:solidFill>
                  <a:srgbClr val="2B5492"/>
                </a:solidFill>
                <a:effectLst/>
                <a:uLnTx/>
                <a:uFillTx/>
                <a:latin typeface="Arial" charset="0"/>
                <a:ea typeface="ＭＳ Ｐゴシック"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a:t>
            </a:fld>
            <a:endParaRPr kumimoji="0" lang="en-US" altLang="en-US" sz="1000" b="0" i="0" u="none" strike="noStrike" kern="1200" cap="none" spc="0" normalizeH="0" baseline="0" noProof="0" dirty="0">
              <a:ln>
                <a:noFill/>
              </a:ln>
              <a:solidFill>
                <a:srgbClr val="2B5492"/>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23544811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nk Background (One Line Title)">
    <p:spTree>
      <p:nvGrpSpPr>
        <p:cNvPr id="1" name=""/>
        <p:cNvGrpSpPr/>
        <p:nvPr/>
      </p:nvGrpSpPr>
      <p:grpSpPr>
        <a:xfrm>
          <a:off x="0" y="0"/>
          <a:ext cx="0" cy="0"/>
          <a:chOff x="0" y="0"/>
          <a:chExt cx="0" cy="0"/>
        </a:xfrm>
      </p:grpSpPr>
      <p:sp>
        <p:nvSpPr>
          <p:cNvPr id="3" name="Title 1"/>
          <p:cNvSpPr>
            <a:spLocks noGrp="1"/>
          </p:cNvSpPr>
          <p:nvPr>
            <p:ph type="title"/>
          </p:nvPr>
        </p:nvSpPr>
        <p:spPr>
          <a:xfrm>
            <a:off x="457200" y="0"/>
            <a:ext cx="8229600" cy="1188720"/>
          </a:xfrm>
          <a:prstGeom prst="rect">
            <a:avLst/>
          </a:prstGeom>
        </p:spPr>
        <p:txBody>
          <a:bodyPr anchor="ctr"/>
          <a:lstStyle>
            <a:lvl1pPr>
              <a:defRPr sz="4000" b="1" spc="130" baseline="0">
                <a:latin typeface="+mj-lt"/>
                <a:cs typeface="Arial" panose="020B06040202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02791144"/>
      </p:ext>
    </p:extLst>
  </p:cSld>
  <p:clrMapOvr>
    <a:masterClrMapping/>
  </p:clrMapOvr>
  <p:timing>
    <p:tnLst>
      <p:par>
        <p:cTn id="1" dur="indefinite" restart="never" nodeType="tmRoot"/>
      </p:par>
    </p:tnLst>
  </p:timing>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lide 1">
  <p:cSld name="Slide 1">
    <p:spTree>
      <p:nvGrpSpPr>
        <p:cNvPr id="1" name="Shape 33"/>
        <p:cNvGrpSpPr/>
        <p:nvPr/>
      </p:nvGrpSpPr>
      <p:grpSpPr>
        <a:xfrm>
          <a:off x="0" y="0"/>
          <a:ext cx="0" cy="0"/>
          <a:chOff x="0" y="0"/>
          <a:chExt cx="0" cy="0"/>
        </a:xfrm>
      </p:grpSpPr>
      <p:cxnSp>
        <p:nvCxnSpPr>
          <p:cNvPr id="5" name="Shape 35"/>
          <p:cNvCxnSpPr>
            <a:cxnSpLocks noChangeShapeType="1"/>
          </p:cNvCxnSpPr>
          <p:nvPr/>
        </p:nvCxnSpPr>
        <p:spPr bwMode="auto">
          <a:xfrm>
            <a:off x="609600" y="6172200"/>
            <a:ext cx="8001000" cy="0"/>
          </a:xfrm>
          <a:prstGeom prst="straightConnector1">
            <a:avLst/>
          </a:prstGeom>
          <a:noFill/>
          <a:ln w="9525">
            <a:solidFill>
              <a:srgbClr val="0C2340"/>
            </a:solidFill>
            <a:round/>
            <a:headEnd type="none" w="sm" len="sm"/>
            <a:tailEnd type="none" w="sm" len="sm"/>
          </a:ln>
          <a:extLst>
            <a:ext uri="{909E8E84-426E-40DD-AFC4-6F175D3DCCD1}">
              <a14:hiddenFill xmlns:a14="http://schemas.microsoft.com/office/drawing/2010/main">
                <a:noFill/>
              </a14:hiddenFill>
            </a:ext>
          </a:extLst>
        </p:spPr>
      </p:cxnSp>
      <p:sp>
        <p:nvSpPr>
          <p:cNvPr id="6" name="Shape 41"/>
          <p:cNvSpPr>
            <a:spLocks noChangeArrowheads="1"/>
          </p:cNvSpPr>
          <p:nvPr/>
        </p:nvSpPr>
        <p:spPr bwMode="auto">
          <a:xfrm rot="5400000">
            <a:off x="1592263" y="3040064"/>
            <a:ext cx="6172200" cy="92075"/>
          </a:xfrm>
          <a:prstGeom prst="rect">
            <a:avLst/>
          </a:prstGeom>
          <a:solidFill>
            <a:srgbClr val="A9192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69" tIns="34275" rIns="68569" bIns="34275"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defRPr/>
            </a:pPr>
            <a:endParaRPr lang="en-US" altLang="en-US" sz="1350" smtClean="0">
              <a:solidFill>
                <a:srgbClr val="FFFFFF"/>
              </a:solidFill>
              <a:latin typeface="Calibri" panose="020F0502020204030204" pitchFamily="34" charset="0"/>
              <a:cs typeface="Calibri" panose="020F0502020204030204" pitchFamily="34" charset="0"/>
              <a:sym typeface="Calibri" panose="020F0502020204030204" pitchFamily="34" charset="0"/>
            </a:endParaRPr>
          </a:p>
        </p:txBody>
      </p:sp>
      <p:sp>
        <p:nvSpPr>
          <p:cNvPr id="34" name="Shape 34"/>
          <p:cNvSpPr>
            <a:spLocks noGrp="1"/>
          </p:cNvSpPr>
          <p:nvPr>
            <p:ph type="pic" idx="2"/>
          </p:nvPr>
        </p:nvSpPr>
        <p:spPr>
          <a:xfrm>
            <a:off x="4724400" y="0"/>
            <a:ext cx="4419600" cy="6172200"/>
          </a:xfrm>
          <a:prstGeom prst="rect">
            <a:avLst/>
          </a:prstGeom>
          <a:noFill/>
          <a:ln>
            <a:noFill/>
          </a:ln>
        </p:spPr>
        <p:txBody>
          <a:bodyPr spcFirstLastPara="1"/>
          <a:lstStyle>
            <a:lvl1pPr marR="0" lvl="0" algn="l" rtl="0">
              <a:spcBef>
                <a:spcPts val="480"/>
              </a:spcBef>
              <a:spcAft>
                <a:spcPts val="0"/>
              </a:spcAft>
              <a:buClr>
                <a:schemeClr val="dk1"/>
              </a:buClr>
              <a:buSzPts val="3200"/>
              <a:buFont typeface="Arial"/>
              <a:buChar char="•"/>
              <a:defRPr sz="2400" b="0" i="0" u="none" strike="noStrike" cap="none">
                <a:solidFill>
                  <a:schemeClr val="dk1"/>
                </a:solidFill>
                <a:latin typeface="Calibri"/>
                <a:ea typeface="Calibri"/>
                <a:cs typeface="Calibri"/>
                <a:sym typeface="Calibri"/>
              </a:defRPr>
            </a:lvl1pPr>
            <a:lvl2pPr marR="0" lvl="1" algn="l" rtl="0">
              <a:spcBef>
                <a:spcPts val="42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2pPr>
            <a:lvl3pPr marR="0" lvl="2" algn="l" rtl="0">
              <a:spcBef>
                <a:spcPts val="360"/>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9pPr>
          </a:lstStyle>
          <a:p>
            <a:pPr lvl="0"/>
            <a:endParaRPr noProof="0">
              <a:sym typeface="Calibri"/>
            </a:endParaRPr>
          </a:p>
        </p:txBody>
      </p:sp>
      <p:sp>
        <p:nvSpPr>
          <p:cNvPr id="36" name="Shape 36"/>
          <p:cNvSpPr txBox="1">
            <a:spLocks noGrp="1"/>
          </p:cNvSpPr>
          <p:nvPr>
            <p:ph type="body" idx="1"/>
          </p:nvPr>
        </p:nvSpPr>
        <p:spPr>
          <a:xfrm>
            <a:off x="533400" y="304800"/>
            <a:ext cx="3886200" cy="609600"/>
          </a:xfrm>
          <a:prstGeom prst="rect">
            <a:avLst/>
          </a:prstGeom>
          <a:noFill/>
          <a:ln>
            <a:noFill/>
          </a:ln>
        </p:spPr>
        <p:txBody>
          <a:bodyPr spcFirstLastPara="1"/>
          <a:lstStyle>
            <a:lvl1pPr marL="342900" marR="0" lvl="0" indent="-171450" algn="l" rtl="0">
              <a:spcBef>
                <a:spcPts val="420"/>
              </a:spcBef>
              <a:spcAft>
                <a:spcPts val="0"/>
              </a:spcAft>
              <a:buClr>
                <a:schemeClr val="dk1"/>
              </a:buClr>
              <a:buSzPts val="2800"/>
              <a:buFont typeface="Arial"/>
              <a:buNone/>
              <a:defRPr sz="2100" b="1" i="0" u="none" strike="noStrike" cap="none">
                <a:solidFill>
                  <a:schemeClr val="dk1"/>
                </a:solidFill>
                <a:latin typeface="Calibri"/>
                <a:ea typeface="Calibri"/>
                <a:cs typeface="Calibri"/>
                <a:sym typeface="Calibri"/>
              </a:defRPr>
            </a:lvl1pPr>
            <a:lvl2pPr marL="685800" marR="0" lvl="1" indent="-304800" algn="l" rtl="0">
              <a:spcBef>
                <a:spcPts val="42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2pPr>
            <a:lvl3pPr marL="1028700" marR="0" lvl="2" indent="-285750" algn="l" rtl="0">
              <a:spcBef>
                <a:spcPts val="360"/>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3pPr>
            <a:lvl4pPr marL="1371600" marR="0" lvl="3"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4pPr>
            <a:lvl5pPr marL="1714500" marR="0" lvl="4"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5pPr>
            <a:lvl6pPr marL="2057400" marR="0" lvl="5"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6pPr>
            <a:lvl7pPr marL="2400300" marR="0" lvl="6"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7pPr>
            <a:lvl8pPr marL="2743200" marR="0" lvl="7"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8pPr>
            <a:lvl9pPr marL="3086100" marR="0" lvl="8"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body" idx="3"/>
          </p:nvPr>
        </p:nvSpPr>
        <p:spPr>
          <a:xfrm>
            <a:off x="533400" y="1219200"/>
            <a:ext cx="3886200" cy="4800600"/>
          </a:xfrm>
          <a:prstGeom prst="rect">
            <a:avLst/>
          </a:prstGeom>
          <a:noFill/>
          <a:ln>
            <a:noFill/>
          </a:ln>
        </p:spPr>
        <p:txBody>
          <a:bodyPr spcFirstLastPara="1"/>
          <a:lstStyle>
            <a:lvl1pPr marL="342900" marR="0" lvl="0" indent="-171450" algn="l" rtl="0">
              <a:lnSpc>
                <a:spcPct val="100000"/>
              </a:lnSpc>
              <a:spcBef>
                <a:spcPts val="210"/>
              </a:spcBef>
              <a:spcAft>
                <a:spcPts val="0"/>
              </a:spcAft>
              <a:buClr>
                <a:schemeClr val="dk1"/>
              </a:buClr>
              <a:buSzPts val="1400"/>
              <a:buFont typeface="Arial"/>
              <a:buNone/>
              <a:defRPr sz="1050" b="0" i="0" u="none" strike="noStrike" cap="none">
                <a:solidFill>
                  <a:schemeClr val="dk1"/>
                </a:solidFill>
                <a:latin typeface="Calibri"/>
                <a:ea typeface="Calibri"/>
                <a:cs typeface="Calibri"/>
                <a:sym typeface="Calibri"/>
              </a:defRPr>
            </a:lvl1pPr>
            <a:lvl2pPr marL="685800" marR="0" lvl="1" indent="-304800" algn="l" rtl="0">
              <a:spcBef>
                <a:spcPts val="42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2pPr>
            <a:lvl3pPr marL="1028700" marR="0" lvl="2" indent="-285750" algn="l" rtl="0">
              <a:spcBef>
                <a:spcPts val="360"/>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3pPr>
            <a:lvl4pPr marL="1371600" marR="0" lvl="3"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4pPr>
            <a:lvl5pPr marL="1714500" marR="0" lvl="4"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5pPr>
            <a:lvl6pPr marL="2057400" marR="0" lvl="5"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6pPr>
            <a:lvl7pPr marL="2400300" marR="0" lvl="6"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7pPr>
            <a:lvl8pPr marL="2743200" marR="0" lvl="7"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8pPr>
            <a:lvl9pPr marL="3086100" marR="0" lvl="8"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7" name="Shape 38"/>
          <p:cNvSpPr txBox="1">
            <a:spLocks noGrp="1"/>
          </p:cNvSpPr>
          <p:nvPr>
            <p:ph type="ftr" idx="10"/>
          </p:nvPr>
        </p:nvSpPr>
        <p:spPr>
          <a:xfrm>
            <a:off x="4724400" y="6356352"/>
            <a:ext cx="2133600" cy="365125"/>
          </a:xfrm>
        </p:spPr>
        <p:txBody>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defRPr/>
            </a:pPr>
            <a:endParaRPr/>
          </a:p>
        </p:txBody>
      </p:sp>
      <p:sp>
        <p:nvSpPr>
          <p:cNvPr id="8" name="Shape 39"/>
          <p:cNvSpPr txBox="1">
            <a:spLocks noGrp="1"/>
          </p:cNvSpPr>
          <p:nvPr>
            <p:ph type="sldNum" idx="11"/>
          </p:nvPr>
        </p:nvSpPr>
        <p:spPr>
          <a:xfrm>
            <a:off x="7924800" y="6356352"/>
            <a:ext cx="762000" cy="365125"/>
          </a:xfrm>
        </p:spPr>
        <p:txBody>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a:defRPr/>
            </a:pPr>
            <a:fld id="{FA62A3D0-D502-4208-A85F-47C6519E6117}" type="slidenum">
              <a:rPr lang="en-US"/>
              <a:pPr>
                <a:defRPr/>
              </a:pPr>
              <a:t>‹#›</a:t>
            </a:fld>
            <a:endParaRPr/>
          </a:p>
        </p:txBody>
      </p:sp>
      <p:sp>
        <p:nvSpPr>
          <p:cNvPr id="9" name="Shape 40"/>
          <p:cNvSpPr txBox="1">
            <a:spLocks noGrp="1"/>
          </p:cNvSpPr>
          <p:nvPr>
            <p:ph type="dt" idx="12"/>
          </p:nvPr>
        </p:nvSpPr>
        <p:spPr>
          <a:xfrm>
            <a:off x="3657600" y="6356352"/>
            <a:ext cx="990600" cy="365125"/>
          </a:xfrm>
        </p:spPr>
        <p:txBody>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defRPr/>
            </a:pPr>
            <a:endParaRPr/>
          </a:p>
        </p:txBody>
      </p:sp>
    </p:spTree>
    <p:extLst>
      <p:ext uri="{BB962C8B-B14F-4D97-AF65-F5344CB8AC3E}">
        <p14:creationId xmlns:p14="http://schemas.microsoft.com/office/powerpoint/2010/main" val="8678908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20"/>
        <p:cNvGrpSpPr/>
        <p:nvPr/>
      </p:nvGrpSpPr>
      <p:grpSpPr>
        <a:xfrm>
          <a:off x="0" y="0"/>
          <a:ext cx="0" cy="0"/>
          <a:chOff x="0" y="0"/>
          <a:chExt cx="0" cy="0"/>
        </a:xfrm>
      </p:grpSpPr>
      <p:cxnSp>
        <p:nvCxnSpPr>
          <p:cNvPr id="3" name="Shape 21"/>
          <p:cNvCxnSpPr>
            <a:cxnSpLocks noChangeShapeType="1"/>
          </p:cNvCxnSpPr>
          <p:nvPr/>
        </p:nvCxnSpPr>
        <p:spPr bwMode="auto">
          <a:xfrm>
            <a:off x="609600" y="6172200"/>
            <a:ext cx="8001000" cy="0"/>
          </a:xfrm>
          <a:prstGeom prst="straightConnector1">
            <a:avLst/>
          </a:prstGeom>
          <a:noFill/>
          <a:ln w="9525">
            <a:solidFill>
              <a:srgbClr val="0C2340"/>
            </a:solidFill>
            <a:round/>
            <a:headEnd type="none" w="sm" len="sm"/>
            <a:tailEnd type="none" w="sm" len="sm"/>
          </a:ln>
          <a:extLst>
            <a:ext uri="{909E8E84-426E-40DD-AFC4-6F175D3DCCD1}">
              <a14:hiddenFill xmlns:a14="http://schemas.microsoft.com/office/drawing/2010/main">
                <a:noFill/>
              </a14:hiddenFill>
            </a:ext>
          </a:extLst>
        </p:spPr>
      </p:cxnSp>
      <p:sp>
        <p:nvSpPr>
          <p:cNvPr id="25" name="Shape 25"/>
          <p:cNvSpPr txBox="1">
            <a:spLocks noGrp="1"/>
          </p:cNvSpPr>
          <p:nvPr>
            <p:ph type="body" idx="1"/>
          </p:nvPr>
        </p:nvSpPr>
        <p:spPr>
          <a:xfrm>
            <a:off x="533400" y="304800"/>
            <a:ext cx="3886200" cy="609600"/>
          </a:xfrm>
          <a:prstGeom prst="rect">
            <a:avLst/>
          </a:prstGeom>
          <a:noFill/>
          <a:ln>
            <a:noFill/>
          </a:ln>
        </p:spPr>
        <p:txBody>
          <a:bodyPr spcFirstLastPara="1"/>
          <a:lstStyle>
            <a:lvl1pPr marL="342900" marR="0" lvl="0" indent="-171450" algn="l" rtl="0">
              <a:spcBef>
                <a:spcPts val="420"/>
              </a:spcBef>
              <a:spcAft>
                <a:spcPts val="0"/>
              </a:spcAft>
              <a:buClr>
                <a:schemeClr val="dk1"/>
              </a:buClr>
              <a:buSzPts val="2800"/>
              <a:buFont typeface="Arial"/>
              <a:buNone/>
              <a:defRPr sz="2100" b="1" i="0" u="none" strike="noStrike" cap="none">
                <a:solidFill>
                  <a:schemeClr val="dk1"/>
                </a:solidFill>
                <a:latin typeface="Calibri"/>
                <a:ea typeface="Calibri"/>
                <a:cs typeface="Calibri"/>
                <a:sym typeface="Calibri"/>
              </a:defRPr>
            </a:lvl1pPr>
            <a:lvl2pPr marL="685800" marR="0" lvl="1" indent="-304800" algn="l" rtl="0">
              <a:spcBef>
                <a:spcPts val="42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2pPr>
            <a:lvl3pPr marL="1028700" marR="0" lvl="2" indent="-285750" algn="l" rtl="0">
              <a:spcBef>
                <a:spcPts val="360"/>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3pPr>
            <a:lvl4pPr marL="1371600" marR="0" lvl="3"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4pPr>
            <a:lvl5pPr marL="1714500" marR="0" lvl="4"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5pPr>
            <a:lvl6pPr marL="2057400" marR="0" lvl="5"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6pPr>
            <a:lvl7pPr marL="2400300" marR="0" lvl="6"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7pPr>
            <a:lvl8pPr marL="2743200" marR="0" lvl="7"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8pPr>
            <a:lvl9pPr marL="3086100" marR="0" lvl="8"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4" name="Shape 22"/>
          <p:cNvSpPr txBox="1">
            <a:spLocks noGrp="1"/>
          </p:cNvSpPr>
          <p:nvPr>
            <p:ph type="sldNum" idx="10"/>
          </p:nvPr>
        </p:nvSpPr>
        <p:spPr>
          <a:xfrm>
            <a:off x="7924800" y="6356352"/>
            <a:ext cx="762000" cy="365125"/>
          </a:xfrm>
        </p:spPr>
        <p:txBody>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a:defRPr/>
            </a:pPr>
            <a:fld id="{87268304-B022-42C9-BED8-F8A1887AC696}" type="slidenum">
              <a:rPr lang="en-US"/>
              <a:pPr>
                <a:defRPr/>
              </a:pPr>
              <a:t>‹#›</a:t>
            </a:fld>
            <a:endParaRPr/>
          </a:p>
        </p:txBody>
      </p:sp>
      <p:sp>
        <p:nvSpPr>
          <p:cNvPr id="5" name="Shape 23"/>
          <p:cNvSpPr txBox="1">
            <a:spLocks noGrp="1"/>
          </p:cNvSpPr>
          <p:nvPr>
            <p:ph type="ftr" idx="11"/>
          </p:nvPr>
        </p:nvSpPr>
        <p:spPr>
          <a:xfrm>
            <a:off x="4724400" y="6356352"/>
            <a:ext cx="2133600" cy="365125"/>
          </a:xfrm>
        </p:spPr>
        <p:txBody>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defRPr/>
            </a:pPr>
            <a:endParaRPr/>
          </a:p>
        </p:txBody>
      </p:sp>
      <p:sp>
        <p:nvSpPr>
          <p:cNvPr id="6" name="Shape 24"/>
          <p:cNvSpPr txBox="1">
            <a:spLocks noGrp="1"/>
          </p:cNvSpPr>
          <p:nvPr>
            <p:ph type="dt" idx="12"/>
          </p:nvPr>
        </p:nvSpPr>
        <p:spPr>
          <a:xfrm>
            <a:off x="3657600" y="6356352"/>
            <a:ext cx="990600" cy="365125"/>
          </a:xfrm>
        </p:spPr>
        <p:txBody>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defRPr/>
            </a:pPr>
            <a:endParaRPr/>
          </a:p>
        </p:txBody>
      </p:sp>
    </p:spTree>
    <p:extLst>
      <p:ext uri="{BB962C8B-B14F-4D97-AF65-F5344CB8AC3E}">
        <p14:creationId xmlns:p14="http://schemas.microsoft.com/office/powerpoint/2010/main" val="31340265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0" tIns="0" rIns="0" bIns="0"/>
          <a:lstStyle>
            <a:lvl1pPr>
              <a:defRPr>
                <a:solidFill>
                  <a:schemeClr val="tx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335085" y="1774796"/>
            <a:ext cx="4038600" cy="4351367"/>
          </a:xfrm>
        </p:spPr>
        <p:txBody>
          <a:bodyPr lIns="0" tIns="0" rIns="0" bIns="0"/>
          <a:lstStyle>
            <a:lvl1pPr marL="457200" indent="-457200">
              <a:lnSpc>
                <a:spcPts val="3200"/>
              </a:lnSpc>
              <a:buClr>
                <a:schemeClr val="accent5"/>
              </a:buClr>
              <a:buSzPct val="75000"/>
              <a:defRPr sz="2800">
                <a:solidFill>
                  <a:srgbClr val="000000"/>
                </a:solidFill>
              </a:defRPr>
            </a:lvl1pPr>
            <a:lvl2pPr indent="-457200">
              <a:lnSpc>
                <a:spcPts val="3200"/>
              </a:lnSpc>
              <a:buClr>
                <a:schemeClr val="accent5"/>
              </a:buClr>
              <a:buSzPct val="75000"/>
              <a:defRPr sz="2400">
                <a:solidFill>
                  <a:srgbClr val="000000"/>
                </a:solidFill>
              </a:defRPr>
            </a:lvl2pPr>
            <a:lvl3pPr indent="-457200">
              <a:lnSpc>
                <a:spcPts val="3200"/>
              </a:lnSpc>
              <a:buClr>
                <a:schemeClr val="accent5"/>
              </a:buClr>
              <a:buSzPct val="75000"/>
              <a:defRPr sz="2000">
                <a:solidFill>
                  <a:srgbClr val="000000"/>
                </a:solidFill>
              </a:defRPr>
            </a:lvl3pPr>
            <a:lvl4pPr indent="-457200">
              <a:lnSpc>
                <a:spcPts val="3200"/>
              </a:lnSpc>
              <a:buClr>
                <a:schemeClr val="accent5"/>
              </a:buClr>
              <a:buSzPct val="75000"/>
              <a:defRPr sz="1800">
                <a:solidFill>
                  <a:srgbClr val="000000"/>
                </a:solidFill>
              </a:defRPr>
            </a:lvl4pPr>
            <a:lvl5pPr indent="-457200">
              <a:lnSpc>
                <a:spcPts val="3200"/>
              </a:lnSpc>
              <a:buClr>
                <a:schemeClr val="accent5"/>
              </a:buClr>
              <a:buSzPct val="75000"/>
              <a:defRPr sz="1800">
                <a:solidFill>
                  <a:srgbClr val="000000"/>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sz="half" idx="13"/>
          </p:nvPr>
        </p:nvSpPr>
        <p:spPr>
          <a:xfrm>
            <a:off x="4761333" y="1756229"/>
            <a:ext cx="4038600" cy="4351367"/>
          </a:xfrm>
        </p:spPr>
        <p:txBody>
          <a:bodyPr lIns="0" tIns="0" rIns="0" bIns="0"/>
          <a:lstStyle>
            <a:lvl1pPr marL="457200" indent="-457200">
              <a:lnSpc>
                <a:spcPts val="3200"/>
              </a:lnSpc>
              <a:buClr>
                <a:schemeClr val="accent5"/>
              </a:buClr>
              <a:buSzPct val="75000"/>
              <a:defRPr sz="2800">
                <a:solidFill>
                  <a:srgbClr val="000000"/>
                </a:solidFill>
              </a:defRPr>
            </a:lvl1pPr>
            <a:lvl2pPr indent="-457200">
              <a:lnSpc>
                <a:spcPts val="3200"/>
              </a:lnSpc>
              <a:buClr>
                <a:schemeClr val="accent5"/>
              </a:buClr>
              <a:buSzPct val="75000"/>
              <a:defRPr sz="2400">
                <a:solidFill>
                  <a:srgbClr val="000000"/>
                </a:solidFill>
              </a:defRPr>
            </a:lvl2pPr>
            <a:lvl3pPr indent="-457200">
              <a:lnSpc>
                <a:spcPts val="3200"/>
              </a:lnSpc>
              <a:buClr>
                <a:schemeClr val="accent5"/>
              </a:buClr>
              <a:buSzPct val="75000"/>
              <a:defRPr sz="2000">
                <a:solidFill>
                  <a:srgbClr val="000000"/>
                </a:solidFill>
              </a:defRPr>
            </a:lvl3pPr>
            <a:lvl4pPr indent="-457200">
              <a:lnSpc>
                <a:spcPts val="3200"/>
              </a:lnSpc>
              <a:buClr>
                <a:schemeClr val="accent5"/>
              </a:buClr>
              <a:buSzPct val="75000"/>
              <a:defRPr sz="1800">
                <a:solidFill>
                  <a:srgbClr val="000000"/>
                </a:solidFill>
              </a:defRPr>
            </a:lvl4pPr>
            <a:lvl5pPr indent="-457200">
              <a:lnSpc>
                <a:spcPts val="3200"/>
              </a:lnSpc>
              <a:buClr>
                <a:schemeClr val="accent5"/>
              </a:buClr>
              <a:buSzPct val="75000"/>
              <a:defRPr sz="1800">
                <a:solidFill>
                  <a:srgbClr val="000000"/>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p:cNvSpPr>
            <a:spLocks noGrp="1"/>
          </p:cNvSpPr>
          <p:nvPr>
            <p:ph type="sldNum" sz="quarter" idx="14"/>
          </p:nvPr>
        </p:nvSpPr>
        <p:spPr/>
        <p:txBody>
          <a:bodyPr/>
          <a:lstStyle>
            <a:lvl1pPr>
              <a:defRPr>
                <a:solidFill>
                  <a:srgbClr val="787863"/>
                </a:solidFill>
              </a:defRPr>
            </a:lvl1pPr>
          </a:lstStyle>
          <a:p>
            <a:pPr>
              <a:defRPr/>
            </a:pPr>
            <a:fld id="{2575907D-4BED-4487-B1D8-041038E3C235}" type="slidenum">
              <a:rPr lang="en-US" altLang="en-US"/>
              <a:pPr>
                <a:defRPr/>
              </a:pPr>
              <a:t>‹#›</a:t>
            </a:fld>
            <a:endParaRPr lang="en-US" altLang="en-US"/>
          </a:p>
        </p:txBody>
      </p:sp>
    </p:spTree>
    <p:extLst>
      <p:ext uri="{BB962C8B-B14F-4D97-AF65-F5344CB8AC3E}">
        <p14:creationId xmlns:p14="http://schemas.microsoft.com/office/powerpoint/2010/main" val="1564079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0" tIns="0" rIns="0" bIns="0"/>
          <a:lstStyle>
            <a:lvl1pPr>
              <a:defRPr>
                <a:solidFill>
                  <a:schemeClr val="tx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335085" y="1774796"/>
            <a:ext cx="4038600" cy="4351367"/>
          </a:xfrm>
        </p:spPr>
        <p:txBody>
          <a:bodyPr lIns="0" tIns="0" rIns="0" bIns="0"/>
          <a:lstStyle>
            <a:lvl1pPr marL="457200" indent="-457200">
              <a:lnSpc>
                <a:spcPts val="3200"/>
              </a:lnSpc>
              <a:buClr>
                <a:schemeClr val="accent5"/>
              </a:buClr>
              <a:buSzPct val="75000"/>
              <a:defRPr sz="2800">
                <a:solidFill>
                  <a:srgbClr val="000000"/>
                </a:solidFill>
              </a:defRPr>
            </a:lvl1pPr>
            <a:lvl2pPr indent="-457200">
              <a:lnSpc>
                <a:spcPts val="3200"/>
              </a:lnSpc>
              <a:buClr>
                <a:schemeClr val="accent5"/>
              </a:buClr>
              <a:buSzPct val="75000"/>
              <a:defRPr sz="2400">
                <a:solidFill>
                  <a:srgbClr val="000000"/>
                </a:solidFill>
              </a:defRPr>
            </a:lvl2pPr>
            <a:lvl3pPr indent="-457200">
              <a:lnSpc>
                <a:spcPts val="3200"/>
              </a:lnSpc>
              <a:buClr>
                <a:schemeClr val="accent5"/>
              </a:buClr>
              <a:buSzPct val="75000"/>
              <a:defRPr sz="2000">
                <a:solidFill>
                  <a:srgbClr val="000000"/>
                </a:solidFill>
              </a:defRPr>
            </a:lvl3pPr>
            <a:lvl4pPr indent="-457200">
              <a:lnSpc>
                <a:spcPts val="3200"/>
              </a:lnSpc>
              <a:buClr>
                <a:schemeClr val="accent5"/>
              </a:buClr>
              <a:buSzPct val="75000"/>
              <a:defRPr sz="1800">
                <a:solidFill>
                  <a:srgbClr val="000000"/>
                </a:solidFill>
              </a:defRPr>
            </a:lvl4pPr>
            <a:lvl5pPr indent="-457200">
              <a:lnSpc>
                <a:spcPts val="3200"/>
              </a:lnSpc>
              <a:buClr>
                <a:schemeClr val="accent5"/>
              </a:buClr>
              <a:buSzPct val="75000"/>
              <a:defRPr sz="1800">
                <a:solidFill>
                  <a:srgbClr val="000000"/>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sz="half" idx="13"/>
          </p:nvPr>
        </p:nvSpPr>
        <p:spPr>
          <a:xfrm>
            <a:off x="4761333" y="1756229"/>
            <a:ext cx="4038600" cy="4351367"/>
          </a:xfrm>
        </p:spPr>
        <p:txBody>
          <a:bodyPr lIns="0" tIns="0" rIns="0" bIns="0"/>
          <a:lstStyle>
            <a:lvl1pPr marL="457200" indent="-457200">
              <a:lnSpc>
                <a:spcPts val="3200"/>
              </a:lnSpc>
              <a:buClr>
                <a:schemeClr val="accent5"/>
              </a:buClr>
              <a:buSzPct val="75000"/>
              <a:defRPr sz="2800">
                <a:solidFill>
                  <a:srgbClr val="000000"/>
                </a:solidFill>
              </a:defRPr>
            </a:lvl1pPr>
            <a:lvl2pPr indent="-457200">
              <a:lnSpc>
                <a:spcPts val="3200"/>
              </a:lnSpc>
              <a:buClr>
                <a:schemeClr val="accent5"/>
              </a:buClr>
              <a:buSzPct val="75000"/>
              <a:defRPr sz="2400">
                <a:solidFill>
                  <a:srgbClr val="000000"/>
                </a:solidFill>
              </a:defRPr>
            </a:lvl2pPr>
            <a:lvl3pPr indent="-457200">
              <a:lnSpc>
                <a:spcPts val="3200"/>
              </a:lnSpc>
              <a:buClr>
                <a:schemeClr val="accent5"/>
              </a:buClr>
              <a:buSzPct val="75000"/>
              <a:defRPr sz="2000">
                <a:solidFill>
                  <a:srgbClr val="000000"/>
                </a:solidFill>
              </a:defRPr>
            </a:lvl3pPr>
            <a:lvl4pPr indent="-457200">
              <a:lnSpc>
                <a:spcPts val="3200"/>
              </a:lnSpc>
              <a:buClr>
                <a:schemeClr val="accent5"/>
              </a:buClr>
              <a:buSzPct val="75000"/>
              <a:defRPr sz="1800">
                <a:solidFill>
                  <a:srgbClr val="000000"/>
                </a:solidFill>
              </a:defRPr>
            </a:lvl4pPr>
            <a:lvl5pPr indent="-457200">
              <a:lnSpc>
                <a:spcPts val="3200"/>
              </a:lnSpc>
              <a:buClr>
                <a:schemeClr val="accent5"/>
              </a:buClr>
              <a:buSzPct val="75000"/>
              <a:defRPr sz="1800">
                <a:solidFill>
                  <a:srgbClr val="000000"/>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p:cNvSpPr>
            <a:spLocks noGrp="1"/>
          </p:cNvSpPr>
          <p:nvPr>
            <p:ph type="sldNum" sz="quarter" idx="14"/>
          </p:nvPr>
        </p:nvSpPr>
        <p:spPr/>
        <p:txBody>
          <a:bodyPr/>
          <a:lstStyle>
            <a:lvl1pPr>
              <a:defRPr>
                <a:solidFill>
                  <a:srgbClr val="787863"/>
                </a:solidFill>
              </a:defRPr>
            </a:lvl1pPr>
          </a:lstStyle>
          <a:p>
            <a:pPr>
              <a:defRPr/>
            </a:pPr>
            <a:fld id="{983BF489-65E6-4046-A81C-5963787F1473}" type="slidenum">
              <a:rPr lang="en-US"/>
              <a:pPr>
                <a:defRPr/>
              </a:pPr>
              <a:t>‹#›</a:t>
            </a:fld>
            <a:endParaRPr lang="en-US"/>
          </a:p>
        </p:txBody>
      </p:sp>
    </p:spTree>
    <p:extLst>
      <p:ext uri="{BB962C8B-B14F-4D97-AF65-F5344CB8AC3E}">
        <p14:creationId xmlns:p14="http://schemas.microsoft.com/office/powerpoint/2010/main" val="3157513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0" tIns="0" rIns="0" bIns="0"/>
          <a:lstStyle>
            <a:lvl1pPr>
              <a:defRPr>
                <a:solidFill>
                  <a:srgbClr val="000000"/>
                </a:solidFill>
              </a:defRPr>
            </a:lvl1pPr>
          </a:lstStyle>
          <a:p>
            <a:r>
              <a:rPr lang="en-US" smtClean="0"/>
              <a:t>Click to edit Master title style</a:t>
            </a:r>
            <a:endParaRPr lang="en-US" dirty="0"/>
          </a:p>
        </p:txBody>
      </p:sp>
      <p:sp>
        <p:nvSpPr>
          <p:cNvPr id="3" name="Slide Number Placeholder 5"/>
          <p:cNvSpPr>
            <a:spLocks noGrp="1"/>
          </p:cNvSpPr>
          <p:nvPr>
            <p:ph type="sldNum" sz="quarter" idx="10"/>
          </p:nvPr>
        </p:nvSpPr>
        <p:spPr/>
        <p:txBody>
          <a:bodyPr/>
          <a:lstStyle>
            <a:lvl1pPr>
              <a:defRPr>
                <a:solidFill>
                  <a:srgbClr val="787863"/>
                </a:solidFill>
              </a:defRPr>
            </a:lvl1pPr>
          </a:lstStyle>
          <a:p>
            <a:pPr>
              <a:defRPr/>
            </a:pPr>
            <a:fld id="{74461BD8-63E5-4C92-9257-02AE14D04575}" type="slidenum">
              <a:rPr lang="en-US"/>
              <a:pPr>
                <a:defRPr/>
              </a:pPr>
              <a:t>‹#›</a:t>
            </a:fld>
            <a:endParaRPr lang="en-US"/>
          </a:p>
        </p:txBody>
      </p:sp>
    </p:spTree>
    <p:extLst>
      <p:ext uri="{BB962C8B-B14F-4D97-AF65-F5344CB8AC3E}">
        <p14:creationId xmlns:p14="http://schemas.microsoft.com/office/powerpoint/2010/main" val="3349887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38DB354A-1CB6-458F-AB31-E1E6EC9E8F14}" type="slidenum">
              <a:rPr lang="en-US"/>
              <a:pPr>
                <a:defRPr/>
              </a:pPr>
              <a:t>‹#›</a:t>
            </a:fld>
            <a:endParaRPr lang="en-US"/>
          </a:p>
        </p:txBody>
      </p:sp>
    </p:spTree>
    <p:extLst>
      <p:ext uri="{BB962C8B-B14F-4D97-AF65-F5344CB8AC3E}">
        <p14:creationId xmlns:p14="http://schemas.microsoft.com/office/powerpoint/2010/main" val="3710651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44475"/>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3124200"/>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Rectangle 3"/>
          <p:cNvSpPr/>
          <p:nvPr/>
        </p:nvSpPr>
        <p:spPr>
          <a:xfrm>
            <a:off x="7543800" y="152400"/>
            <a:ext cx="1371600" cy="1447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Slide Number Placeholder 5"/>
          <p:cNvSpPr>
            <a:spLocks noGrp="1"/>
          </p:cNvSpPr>
          <p:nvPr>
            <p:ph type="sldNum" sz="quarter" idx="4"/>
          </p:nvPr>
        </p:nvSpPr>
        <p:spPr>
          <a:xfrm>
            <a:off x="8534400" y="6202230"/>
            <a:ext cx="414250" cy="427170"/>
          </a:xfrm>
          <a:prstGeom prst="rect">
            <a:avLst/>
          </a:prstGeom>
        </p:spPr>
        <p:txBody>
          <a:bodyPr lIns="0" tIns="0" rIns="0" bIns="0" anchor="ctr" anchorCtr="0"/>
          <a:lstStyle>
            <a:lvl1pPr algn="ctr">
              <a:defRPr sz="1300">
                <a:solidFill>
                  <a:schemeClr val="tx1"/>
                </a:solidFill>
              </a:defRPr>
            </a:lvl1pPr>
          </a:lstStyle>
          <a:p>
            <a:fld id="{BADEE4CE-205B-4B61-B395-6D644658281D}" type="slidenum">
              <a:rPr lang="en-US" smtClean="0">
                <a:solidFill>
                  <a:prstClr val="white"/>
                </a:solidFill>
              </a:rPr>
              <a:pPr/>
              <a:t>‹#›</a:t>
            </a:fld>
            <a:endParaRPr lang="en-US" dirty="0">
              <a:solidFill>
                <a:prstClr val="white"/>
              </a:solidFill>
            </a:endParaRPr>
          </a:p>
        </p:txBody>
      </p:sp>
      <p:sp>
        <p:nvSpPr>
          <p:cNvPr id="7" name="Rectangle 6"/>
          <p:cNvSpPr/>
          <p:nvPr/>
        </p:nvSpPr>
        <p:spPr>
          <a:xfrm>
            <a:off x="-13855" y="2519"/>
            <a:ext cx="317500" cy="6247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05603116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Background (Two Line Title)">
    <p:spTree>
      <p:nvGrpSpPr>
        <p:cNvPr id="1" name=""/>
        <p:cNvGrpSpPr/>
        <p:nvPr/>
      </p:nvGrpSpPr>
      <p:grpSpPr>
        <a:xfrm>
          <a:off x="0" y="0"/>
          <a:ext cx="0" cy="0"/>
          <a:chOff x="0" y="0"/>
          <a:chExt cx="0" cy="0"/>
        </a:xfrm>
      </p:grpSpPr>
      <p:sp>
        <p:nvSpPr>
          <p:cNvPr id="3" name="Title 1"/>
          <p:cNvSpPr>
            <a:spLocks noGrp="1"/>
          </p:cNvSpPr>
          <p:nvPr>
            <p:ph type="title"/>
          </p:nvPr>
        </p:nvSpPr>
        <p:spPr>
          <a:xfrm>
            <a:off x="802263" y="284659"/>
            <a:ext cx="7772400" cy="685800"/>
          </a:xfrm>
          <a:prstGeom prst="rect">
            <a:avLst/>
          </a:prstGeom>
        </p:spPr>
        <p:txBody>
          <a:bodyPr>
            <a:normAutofit/>
          </a:bodyPr>
          <a:lstStyle>
            <a:lvl1pPr>
              <a:defRPr sz="2400" spc="98" baseline="0">
                <a:latin typeface="+mj-lt"/>
                <a:cs typeface="Arial" panose="020B0604020202020204" pitchFamily="34" charset="0"/>
              </a:defRPr>
            </a:lvl1pPr>
          </a:lstStyle>
          <a:p>
            <a:r>
              <a:rPr lang="en-US" smtClean="0"/>
              <a:t>Click to edit Master title style</a:t>
            </a:r>
            <a:endParaRPr lang="en-US" dirty="0"/>
          </a:p>
        </p:txBody>
      </p:sp>
      <p:sp>
        <p:nvSpPr>
          <p:cNvPr id="4" name="Footer Placeholder 1"/>
          <p:cNvSpPr>
            <a:spLocks noGrp="1"/>
          </p:cNvSpPr>
          <p:nvPr>
            <p:ph type="ftr" sz="quarter" idx="10"/>
          </p:nvPr>
        </p:nvSpPr>
        <p:spPr>
          <a:xfrm>
            <a:off x="3124200" y="6356352"/>
            <a:ext cx="2895600" cy="365125"/>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sp>
        <p:nvSpPr>
          <p:cNvPr id="5" name="Slide Number Placeholder 3"/>
          <p:cNvSpPr>
            <a:spLocks noGrp="1"/>
          </p:cNvSpPr>
          <p:nvPr>
            <p:ph type="sldNum" sz="quarter" idx="11"/>
          </p:nvPr>
        </p:nvSpPr>
        <p:spPr>
          <a:xfrm>
            <a:off x="8229601" y="6227413"/>
            <a:ext cx="719051" cy="427171"/>
          </a:xfrm>
          <a:prstGeom prst="rect">
            <a:avLst/>
          </a:prstGeom>
        </p:spPr>
        <p:txBody>
          <a:bodyPr/>
          <a:lstStyle>
            <a:lvl1pPr>
              <a:defRPr sz="1000">
                <a:solidFill>
                  <a:srgbClr val="2B5492"/>
                </a:solidFill>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fld id="{0B75F359-EBE7-49E3-BBCD-053E0715D498}" type="slidenum">
              <a:rPr kumimoji="0" lang="en-US" altLang="en-US" sz="1000" b="0" i="0" u="none" strike="noStrike" kern="1200" cap="none" spc="0" normalizeH="0" baseline="0" noProof="0" smtClean="0">
                <a:ln>
                  <a:noFill/>
                </a:ln>
                <a:solidFill>
                  <a:srgbClr val="2B5492"/>
                </a:solidFill>
                <a:effectLst/>
                <a:uLnTx/>
                <a:uFillTx/>
                <a:latin typeface="Arial" charset="0"/>
                <a:ea typeface="ＭＳ Ｐゴシック"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a:t>
            </a:fld>
            <a:endParaRPr kumimoji="0" lang="en-US" altLang="en-US" sz="1000" b="0" i="0" u="none" strike="noStrike" kern="1200" cap="none" spc="0" normalizeH="0" baseline="0" noProof="0" dirty="0">
              <a:ln>
                <a:noFill/>
              </a:ln>
              <a:solidFill>
                <a:srgbClr val="2B5492"/>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2057453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with Bran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fld id="{BADEE4CE-205B-4B61-B395-6D644658281D}" type="slidenum">
              <a:rPr lang="en-US" smtClean="0">
                <a:solidFill>
                  <a:srgbClr val="0F5987">
                    <a:tint val="75000"/>
                  </a:srgbClr>
                </a:solidFill>
              </a:rPr>
              <a:pPr/>
              <a:t>‹#›</a:t>
            </a:fld>
            <a:endParaRPr lang="en-US" dirty="0">
              <a:solidFill>
                <a:srgbClr val="0F5987">
                  <a:tint val="75000"/>
                </a:srgbClr>
              </a:solidFill>
            </a:endParaRPr>
          </a:p>
        </p:txBody>
      </p:sp>
      <p:sp>
        <p:nvSpPr>
          <p:cNvPr id="4" name="Slide Number Placeholder 3"/>
          <p:cNvSpPr>
            <a:spLocks noGrp="1"/>
          </p:cNvSpPr>
          <p:nvPr>
            <p:ph type="sldNum" sz="quarter" idx="11"/>
          </p:nvPr>
        </p:nvSpPr>
        <p:spPr/>
        <p:txBody>
          <a:bodyPr/>
          <a:lstStyle/>
          <a:p>
            <a:fld id="{BADEE4CE-205B-4B61-B395-6D644658281D}" type="slidenum">
              <a:rPr lang="en-US" smtClean="0">
                <a:solidFill>
                  <a:srgbClr val="0F5987"/>
                </a:solidFill>
              </a:rPr>
              <a:pPr/>
              <a:t>‹#›</a:t>
            </a:fld>
            <a:endParaRPr lang="en-US" dirty="0">
              <a:solidFill>
                <a:srgbClr val="0F5987"/>
              </a:solidFill>
            </a:endParaRPr>
          </a:p>
        </p:txBody>
      </p:sp>
    </p:spTree>
    <p:extLst>
      <p:ext uri="{BB962C8B-B14F-4D97-AF65-F5344CB8AC3E}">
        <p14:creationId xmlns:p14="http://schemas.microsoft.com/office/powerpoint/2010/main" val="291400747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20"/>
        <p:cNvGrpSpPr/>
        <p:nvPr/>
      </p:nvGrpSpPr>
      <p:grpSpPr>
        <a:xfrm>
          <a:off x="0" y="0"/>
          <a:ext cx="0" cy="0"/>
          <a:chOff x="0" y="0"/>
          <a:chExt cx="0" cy="0"/>
        </a:xfrm>
      </p:grpSpPr>
      <p:cxnSp>
        <p:nvCxnSpPr>
          <p:cNvPr id="3" name="Shape 21"/>
          <p:cNvCxnSpPr>
            <a:cxnSpLocks noChangeShapeType="1"/>
          </p:cNvCxnSpPr>
          <p:nvPr/>
        </p:nvCxnSpPr>
        <p:spPr bwMode="auto">
          <a:xfrm>
            <a:off x="609600" y="6172200"/>
            <a:ext cx="8001000" cy="0"/>
          </a:xfrm>
          <a:prstGeom prst="straightConnector1">
            <a:avLst/>
          </a:prstGeom>
          <a:noFill/>
          <a:ln w="9525">
            <a:solidFill>
              <a:srgbClr val="0C2340"/>
            </a:solidFill>
            <a:round/>
            <a:headEnd type="none" w="sm" len="sm"/>
            <a:tailEnd type="none" w="sm" len="sm"/>
          </a:ln>
          <a:extLst>
            <a:ext uri="{909E8E84-426E-40DD-AFC4-6F175D3DCCD1}">
              <a14:hiddenFill xmlns:a14="http://schemas.microsoft.com/office/drawing/2010/main">
                <a:noFill/>
              </a14:hiddenFill>
            </a:ext>
          </a:extLst>
        </p:spPr>
      </p:cxnSp>
      <p:sp>
        <p:nvSpPr>
          <p:cNvPr id="25" name="Shape 25"/>
          <p:cNvSpPr txBox="1">
            <a:spLocks noGrp="1"/>
          </p:cNvSpPr>
          <p:nvPr>
            <p:ph type="body" idx="1"/>
          </p:nvPr>
        </p:nvSpPr>
        <p:spPr>
          <a:xfrm>
            <a:off x="533400" y="304800"/>
            <a:ext cx="3886200" cy="609600"/>
          </a:xfrm>
          <a:prstGeom prst="rect">
            <a:avLst/>
          </a:prstGeom>
          <a:noFill/>
          <a:ln>
            <a:noFill/>
          </a:ln>
        </p:spPr>
        <p:txBody>
          <a:bodyPr spcFirstLastPara="1"/>
          <a:lstStyle>
            <a:lvl1pPr marL="342900" marR="0" lvl="0" indent="-171450" algn="l" rtl="0">
              <a:spcBef>
                <a:spcPts val="420"/>
              </a:spcBef>
              <a:spcAft>
                <a:spcPts val="0"/>
              </a:spcAft>
              <a:buClr>
                <a:schemeClr val="dk1"/>
              </a:buClr>
              <a:buSzPts val="2800"/>
              <a:buFont typeface="Arial"/>
              <a:buNone/>
              <a:defRPr sz="2100" b="1" i="0" u="none" strike="noStrike" cap="none">
                <a:solidFill>
                  <a:schemeClr val="dk1"/>
                </a:solidFill>
                <a:latin typeface="Calibri"/>
                <a:ea typeface="Calibri"/>
                <a:cs typeface="Calibri"/>
                <a:sym typeface="Calibri"/>
              </a:defRPr>
            </a:lvl1pPr>
            <a:lvl2pPr marL="685800" marR="0" lvl="1" indent="-304800" algn="l" rtl="0">
              <a:spcBef>
                <a:spcPts val="420"/>
              </a:spcBef>
              <a:spcAft>
                <a:spcPts val="0"/>
              </a:spcAft>
              <a:buClr>
                <a:schemeClr val="dk1"/>
              </a:buClr>
              <a:buSzPts val="2800"/>
              <a:buFont typeface="Arial"/>
              <a:buChar char="–"/>
              <a:defRPr sz="2100" b="0" i="0" u="none" strike="noStrike" cap="none">
                <a:solidFill>
                  <a:schemeClr val="dk1"/>
                </a:solidFill>
                <a:latin typeface="Calibri"/>
                <a:ea typeface="Calibri"/>
                <a:cs typeface="Calibri"/>
                <a:sym typeface="Calibri"/>
              </a:defRPr>
            </a:lvl2pPr>
            <a:lvl3pPr marL="1028700" marR="0" lvl="2" indent="-285750" algn="l" rtl="0">
              <a:spcBef>
                <a:spcPts val="360"/>
              </a:spcBef>
              <a:spcAft>
                <a:spcPts val="0"/>
              </a:spcAft>
              <a:buClr>
                <a:schemeClr val="dk1"/>
              </a:buClr>
              <a:buSzPts val="2400"/>
              <a:buFont typeface="Arial"/>
              <a:buChar char="•"/>
              <a:defRPr sz="1800" b="0" i="0" u="none" strike="noStrike" cap="none">
                <a:solidFill>
                  <a:schemeClr val="dk1"/>
                </a:solidFill>
                <a:latin typeface="Calibri"/>
                <a:ea typeface="Calibri"/>
                <a:cs typeface="Calibri"/>
                <a:sym typeface="Calibri"/>
              </a:defRPr>
            </a:lvl3pPr>
            <a:lvl4pPr marL="1371600" marR="0" lvl="3"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4pPr>
            <a:lvl5pPr marL="1714500" marR="0" lvl="4"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5pPr>
            <a:lvl6pPr marL="2057400" marR="0" lvl="5"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6pPr>
            <a:lvl7pPr marL="2400300" marR="0" lvl="6"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7pPr>
            <a:lvl8pPr marL="2743200" marR="0" lvl="7"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8pPr>
            <a:lvl9pPr marL="3086100" marR="0" lvl="8" indent="-266700" algn="l" rtl="0">
              <a:spcBef>
                <a:spcPts val="300"/>
              </a:spcBef>
              <a:spcAft>
                <a:spcPts val="0"/>
              </a:spcAft>
              <a:buClr>
                <a:schemeClr val="dk1"/>
              </a:buClr>
              <a:buSzPts val="20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4" name="Shape 22"/>
          <p:cNvSpPr txBox="1">
            <a:spLocks noGrp="1"/>
          </p:cNvSpPr>
          <p:nvPr>
            <p:ph type="sldNum" idx="10"/>
          </p:nvPr>
        </p:nvSpPr>
        <p:spPr>
          <a:xfrm>
            <a:off x="7924800" y="6356352"/>
            <a:ext cx="762000" cy="365125"/>
          </a:xfrm>
        </p:spPr>
        <p:txBody>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a:defRPr/>
            </a:pPr>
            <a:fld id="{87268304-B022-42C9-BED8-F8A1887AC696}" type="slidenum">
              <a:rPr lang="en-US"/>
              <a:pPr>
                <a:defRPr/>
              </a:pPr>
              <a:t>‹#›</a:t>
            </a:fld>
            <a:endParaRPr/>
          </a:p>
        </p:txBody>
      </p:sp>
      <p:sp>
        <p:nvSpPr>
          <p:cNvPr id="5" name="Shape 23"/>
          <p:cNvSpPr txBox="1">
            <a:spLocks noGrp="1"/>
          </p:cNvSpPr>
          <p:nvPr>
            <p:ph type="ftr" idx="11"/>
          </p:nvPr>
        </p:nvSpPr>
        <p:spPr>
          <a:xfrm>
            <a:off x="4724400" y="6356352"/>
            <a:ext cx="2133600" cy="365125"/>
          </a:xfrm>
        </p:spPr>
        <p:txBody>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defRPr/>
            </a:pPr>
            <a:endParaRPr/>
          </a:p>
        </p:txBody>
      </p:sp>
      <p:sp>
        <p:nvSpPr>
          <p:cNvPr id="6" name="Shape 24"/>
          <p:cNvSpPr txBox="1">
            <a:spLocks noGrp="1"/>
          </p:cNvSpPr>
          <p:nvPr>
            <p:ph type="dt" idx="12"/>
          </p:nvPr>
        </p:nvSpPr>
        <p:spPr>
          <a:xfrm>
            <a:off x="3657600" y="6356352"/>
            <a:ext cx="990600" cy="365125"/>
          </a:xfrm>
        </p:spPr>
        <p:txBody>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pPr>
              <a:defRPr/>
            </a:pPr>
            <a:endParaRPr/>
          </a:p>
        </p:txBody>
      </p:sp>
    </p:spTree>
    <p:extLst>
      <p:ext uri="{BB962C8B-B14F-4D97-AF65-F5344CB8AC3E}">
        <p14:creationId xmlns:p14="http://schemas.microsoft.com/office/powerpoint/2010/main" val="950129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image" Target="../media/image3.wmf"/><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58775" y="152400"/>
            <a:ext cx="8686800" cy="126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533400" y="2133600"/>
            <a:ext cx="8153400" cy="399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FFFFFF"/>
                </a:solidFill>
                <a:latin typeface="Franklin Gothic Medium" charset="0"/>
                <a:ea typeface="ＭＳ Ｐゴシック" charset="-128"/>
                <a:cs typeface="+mn-cs"/>
              </a:defRPr>
            </a:lvl1pPr>
          </a:lstStyle>
          <a:p>
            <a:pPr>
              <a:defRPr/>
            </a:pPr>
            <a:fld id="{C3A032D4-5003-47B9-BEB2-3E7205569509}" type="slidenum">
              <a:rPr lang="en-US"/>
              <a:pPr>
                <a:defRPr/>
              </a:pPr>
              <a:t>‹#›</a:t>
            </a:fld>
            <a:endParaRPr lang="en-US"/>
          </a:p>
        </p:txBody>
      </p:sp>
      <p:cxnSp>
        <p:nvCxnSpPr>
          <p:cNvPr id="1029" name="Straight Connector 8"/>
          <p:cNvCxnSpPr>
            <a:cxnSpLocks noChangeShapeType="1"/>
          </p:cNvCxnSpPr>
          <p:nvPr/>
        </p:nvCxnSpPr>
        <p:spPr bwMode="auto">
          <a:xfrm>
            <a:off x="0" y="6789738"/>
            <a:ext cx="9144000" cy="1587"/>
          </a:xfrm>
          <a:prstGeom prst="line">
            <a:avLst/>
          </a:prstGeom>
          <a:noFill/>
          <a:ln w="127000">
            <a:solidFill>
              <a:srgbClr val="8E887C"/>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1030" name="Picture 6" descr="LIGHT YELLOW BABY BCK.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31" name="Straight Connector 7"/>
          <p:cNvCxnSpPr>
            <a:cxnSpLocks noChangeShapeType="1"/>
          </p:cNvCxnSpPr>
          <p:nvPr/>
        </p:nvCxnSpPr>
        <p:spPr bwMode="auto">
          <a:xfrm>
            <a:off x="0" y="6781800"/>
            <a:ext cx="9144000" cy="1588"/>
          </a:xfrm>
          <a:prstGeom prst="line">
            <a:avLst/>
          </a:prstGeom>
          <a:noFill/>
          <a:ln w="152400">
            <a:solidFill>
              <a:srgbClr val="515234"/>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48" r:id="rId5"/>
    <p:sldLayoutId id="2147483854" r:id="rId6"/>
    <p:sldLayoutId id="2147483855" r:id="rId7"/>
    <p:sldLayoutId id="2147483856" r:id="rId8"/>
    <p:sldLayoutId id="2147483877" r:id="rId9"/>
    <p:sldLayoutId id="2147483878" r:id="rId10"/>
  </p:sldLayoutIdLst>
  <p:timing>
    <p:tnLst>
      <p:par>
        <p:cTn id="1" dur="indefinite" restart="never" nodeType="tmRoot"/>
      </p:par>
    </p:tnLst>
  </p:timing>
  <p:txStyles>
    <p:titleStyle>
      <a:lvl1pPr algn="l" rtl="0" eaLnBrk="0" fontAlgn="base" hangingPunct="0">
        <a:lnSpc>
          <a:spcPts val="6000"/>
        </a:lnSpc>
        <a:spcBef>
          <a:spcPct val="0"/>
        </a:spcBef>
        <a:spcAft>
          <a:spcPct val="0"/>
        </a:spcAft>
        <a:defRPr sz="6000" kern="1200">
          <a:solidFill>
            <a:schemeClr val="bg1"/>
          </a:solidFill>
          <a:latin typeface="+mj-lt"/>
          <a:ea typeface="ＭＳ Ｐゴシック" pitchFamily="-112" charset="-128"/>
          <a:cs typeface="ＭＳ Ｐゴシック" pitchFamily="-112" charset="-128"/>
        </a:defRPr>
      </a:lvl1pPr>
      <a:lvl2pPr algn="l" rtl="0" eaLnBrk="0" fontAlgn="base" hangingPunct="0">
        <a:lnSpc>
          <a:spcPts val="6000"/>
        </a:lnSpc>
        <a:spcBef>
          <a:spcPct val="0"/>
        </a:spcBef>
        <a:spcAft>
          <a:spcPct val="0"/>
        </a:spcAft>
        <a:defRPr sz="6000">
          <a:solidFill>
            <a:schemeClr val="bg1"/>
          </a:solidFill>
          <a:latin typeface="Franklin Gothic Medium" pitchFamily="-112" charset="0"/>
          <a:ea typeface="ＭＳ Ｐゴシック" pitchFamily="-112" charset="-128"/>
          <a:cs typeface="ＭＳ Ｐゴシック" pitchFamily="-112" charset="-128"/>
        </a:defRPr>
      </a:lvl2pPr>
      <a:lvl3pPr algn="l" rtl="0" eaLnBrk="0" fontAlgn="base" hangingPunct="0">
        <a:lnSpc>
          <a:spcPts val="6000"/>
        </a:lnSpc>
        <a:spcBef>
          <a:spcPct val="0"/>
        </a:spcBef>
        <a:spcAft>
          <a:spcPct val="0"/>
        </a:spcAft>
        <a:defRPr sz="6000">
          <a:solidFill>
            <a:schemeClr val="bg1"/>
          </a:solidFill>
          <a:latin typeface="Franklin Gothic Medium" pitchFamily="-112" charset="0"/>
          <a:ea typeface="ＭＳ Ｐゴシック" pitchFamily="-112" charset="-128"/>
          <a:cs typeface="ＭＳ Ｐゴシック" pitchFamily="-112" charset="-128"/>
        </a:defRPr>
      </a:lvl3pPr>
      <a:lvl4pPr algn="l" rtl="0" eaLnBrk="0" fontAlgn="base" hangingPunct="0">
        <a:lnSpc>
          <a:spcPts val="6000"/>
        </a:lnSpc>
        <a:spcBef>
          <a:spcPct val="0"/>
        </a:spcBef>
        <a:spcAft>
          <a:spcPct val="0"/>
        </a:spcAft>
        <a:defRPr sz="6000">
          <a:solidFill>
            <a:schemeClr val="bg1"/>
          </a:solidFill>
          <a:latin typeface="Franklin Gothic Medium" pitchFamily="-112" charset="0"/>
          <a:ea typeface="ＭＳ Ｐゴシック" pitchFamily="-112" charset="-128"/>
          <a:cs typeface="ＭＳ Ｐゴシック" pitchFamily="-112" charset="-128"/>
        </a:defRPr>
      </a:lvl4pPr>
      <a:lvl5pPr algn="l" rtl="0" eaLnBrk="0" fontAlgn="base" hangingPunct="0">
        <a:lnSpc>
          <a:spcPts val="6000"/>
        </a:lnSpc>
        <a:spcBef>
          <a:spcPct val="0"/>
        </a:spcBef>
        <a:spcAft>
          <a:spcPct val="0"/>
        </a:spcAft>
        <a:defRPr sz="6000">
          <a:solidFill>
            <a:schemeClr val="bg1"/>
          </a:solidFill>
          <a:latin typeface="Franklin Gothic Medium" pitchFamily="-112" charset="0"/>
          <a:ea typeface="ＭＳ Ｐゴシック" pitchFamily="-112" charset="-128"/>
          <a:cs typeface="ＭＳ Ｐゴシック" pitchFamily="-112" charset="-128"/>
        </a:defRPr>
      </a:lvl5pPr>
      <a:lvl6pPr marL="457200" algn="ctr" rtl="0" fontAlgn="base">
        <a:spcBef>
          <a:spcPct val="0"/>
        </a:spcBef>
        <a:spcAft>
          <a:spcPct val="0"/>
        </a:spcAft>
        <a:defRPr sz="5400">
          <a:solidFill>
            <a:srgbClr val="860086"/>
          </a:solidFill>
          <a:latin typeface="Franklin Gothic Medium" pitchFamily="-112" charset="0"/>
          <a:ea typeface="ＭＳ Ｐゴシック" pitchFamily="-112" charset="-128"/>
          <a:cs typeface="ＭＳ Ｐゴシック" pitchFamily="-112" charset="-128"/>
        </a:defRPr>
      </a:lvl6pPr>
      <a:lvl7pPr marL="914400" algn="ctr" rtl="0" fontAlgn="base">
        <a:spcBef>
          <a:spcPct val="0"/>
        </a:spcBef>
        <a:spcAft>
          <a:spcPct val="0"/>
        </a:spcAft>
        <a:defRPr sz="5400">
          <a:solidFill>
            <a:srgbClr val="860086"/>
          </a:solidFill>
          <a:latin typeface="Franklin Gothic Medium" pitchFamily="-112" charset="0"/>
          <a:ea typeface="ＭＳ Ｐゴシック" pitchFamily="-112" charset="-128"/>
          <a:cs typeface="ＭＳ Ｐゴシック" pitchFamily="-112" charset="-128"/>
        </a:defRPr>
      </a:lvl7pPr>
      <a:lvl8pPr marL="1371600" algn="ctr" rtl="0" fontAlgn="base">
        <a:spcBef>
          <a:spcPct val="0"/>
        </a:spcBef>
        <a:spcAft>
          <a:spcPct val="0"/>
        </a:spcAft>
        <a:defRPr sz="5400">
          <a:solidFill>
            <a:srgbClr val="860086"/>
          </a:solidFill>
          <a:latin typeface="Franklin Gothic Medium" pitchFamily="-112" charset="0"/>
          <a:ea typeface="ＭＳ Ｐゴシック" pitchFamily="-112" charset="-128"/>
          <a:cs typeface="ＭＳ Ｐゴシック" pitchFamily="-112" charset="-128"/>
        </a:defRPr>
      </a:lvl8pPr>
      <a:lvl9pPr marL="1828800" algn="ctr" rtl="0" fontAlgn="base">
        <a:spcBef>
          <a:spcPct val="0"/>
        </a:spcBef>
        <a:spcAft>
          <a:spcPct val="0"/>
        </a:spcAft>
        <a:defRPr sz="5400">
          <a:solidFill>
            <a:srgbClr val="860086"/>
          </a:solidFill>
          <a:latin typeface="Franklin Gothic Medium" pitchFamily="-112" charset="0"/>
          <a:ea typeface="ＭＳ Ｐゴシック" pitchFamily="-112" charset="-128"/>
          <a:cs typeface="ＭＳ Ｐゴシック" pitchFamily="-112" charset="-128"/>
        </a:defRPr>
      </a:lvl9pPr>
    </p:titleStyle>
    <p:bodyStyle>
      <a:lvl1pPr marL="438150" indent="-438150" algn="l" rtl="0" eaLnBrk="0" fontAlgn="base" hangingPunct="0">
        <a:lnSpc>
          <a:spcPts val="4500"/>
        </a:lnSpc>
        <a:spcBef>
          <a:spcPct val="0"/>
        </a:spcBef>
        <a:spcAft>
          <a:spcPct val="0"/>
        </a:spcAft>
        <a:buClr>
          <a:srgbClr val="78AC35"/>
        </a:buClr>
        <a:buSzPct val="75000"/>
        <a:buFont typeface="Wingdings" charset="2"/>
        <a:buChar char="u"/>
        <a:defRPr sz="3200" kern="1200">
          <a:solidFill>
            <a:srgbClr val="FFFFFF"/>
          </a:solidFill>
          <a:latin typeface="+mn-lt"/>
          <a:ea typeface="ＭＳ Ｐゴシック" pitchFamily="-112" charset="-128"/>
          <a:cs typeface="ＭＳ Ｐゴシック" pitchFamily="-112" charset="-128"/>
        </a:defRPr>
      </a:lvl1pPr>
      <a:lvl2pPr marL="742950" indent="-285750" algn="l" rtl="0" eaLnBrk="0" fontAlgn="base" hangingPunct="0">
        <a:spcBef>
          <a:spcPct val="20000"/>
        </a:spcBef>
        <a:spcAft>
          <a:spcPct val="0"/>
        </a:spcAft>
        <a:buFont typeface="Arial" charset="0"/>
        <a:buChar char="–"/>
        <a:defRPr sz="3200" kern="1200">
          <a:solidFill>
            <a:srgbClr val="700070"/>
          </a:solidFill>
          <a:latin typeface="+mn-lt"/>
          <a:ea typeface="ＭＳ Ｐゴシック" pitchFamily="-112" charset="-128"/>
          <a:cs typeface="+mn-cs"/>
        </a:defRPr>
      </a:lvl2pPr>
      <a:lvl3pPr marL="1143000" indent="-228600" algn="l" rtl="0" eaLnBrk="0" fontAlgn="base" hangingPunct="0">
        <a:spcBef>
          <a:spcPct val="20000"/>
        </a:spcBef>
        <a:spcAft>
          <a:spcPct val="0"/>
        </a:spcAft>
        <a:buFont typeface="Arial" charset="0"/>
        <a:buChar char="•"/>
        <a:defRPr sz="3200" kern="1200">
          <a:solidFill>
            <a:srgbClr val="700070"/>
          </a:solidFill>
          <a:latin typeface="+mn-lt"/>
          <a:ea typeface="ＭＳ Ｐゴシック" pitchFamily="-112" charset="-128"/>
          <a:cs typeface="+mn-cs"/>
        </a:defRPr>
      </a:lvl3pPr>
      <a:lvl4pPr marL="1600200" indent="-228600" algn="l" rtl="0" eaLnBrk="0" fontAlgn="base" hangingPunct="0">
        <a:spcBef>
          <a:spcPct val="20000"/>
        </a:spcBef>
        <a:spcAft>
          <a:spcPct val="0"/>
        </a:spcAft>
        <a:buFont typeface="Arial" charset="0"/>
        <a:buChar char="–"/>
        <a:defRPr sz="3200" kern="1200">
          <a:solidFill>
            <a:srgbClr val="700070"/>
          </a:solidFill>
          <a:latin typeface="+mn-lt"/>
          <a:ea typeface="ＭＳ Ｐゴシック" pitchFamily="-112" charset="-128"/>
          <a:cs typeface="+mn-cs"/>
        </a:defRPr>
      </a:lvl4pPr>
      <a:lvl5pPr marL="2057400" indent="-228600" algn="l" rtl="0" eaLnBrk="0" fontAlgn="base" hangingPunct="0">
        <a:spcBef>
          <a:spcPct val="20000"/>
        </a:spcBef>
        <a:spcAft>
          <a:spcPct val="0"/>
        </a:spcAft>
        <a:buFont typeface="Arial" charset="0"/>
        <a:buChar char="»"/>
        <a:defRPr sz="3200" kern="1200">
          <a:solidFill>
            <a:srgbClr val="700070"/>
          </a:solidFill>
          <a:latin typeface="+mn-lt"/>
          <a:ea typeface="ＭＳ Ｐゴシック" pitchFamily="-11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1" name="Group 10"/>
          <p:cNvGrpSpPr/>
          <p:nvPr/>
        </p:nvGrpSpPr>
        <p:grpSpPr>
          <a:xfrm>
            <a:off x="-11084" y="3633880"/>
            <a:ext cx="221397" cy="638808"/>
            <a:chOff x="-11084" y="3633880"/>
            <a:chExt cx="221397" cy="638808"/>
          </a:xfrm>
        </p:grpSpPr>
        <p:sp>
          <p:nvSpPr>
            <p:cNvPr id="16" name="Rounded Rectangle 15"/>
            <p:cNvSpPr/>
            <p:nvPr/>
          </p:nvSpPr>
          <p:spPr>
            <a:xfrm>
              <a:off x="-11084" y="3633880"/>
              <a:ext cx="221397" cy="638808"/>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p:nvSpPr>
          <p:spPr>
            <a:xfrm>
              <a:off x="-11084" y="4091080"/>
              <a:ext cx="163484" cy="181608"/>
            </a:xfrm>
            <a:prstGeom prst="rect">
              <a:avLst/>
            </a:prstGeom>
            <a:solidFill>
              <a:srgbClr val="D9DB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9" name="Group 8"/>
          <p:cNvGrpSpPr/>
          <p:nvPr/>
        </p:nvGrpSpPr>
        <p:grpSpPr>
          <a:xfrm>
            <a:off x="-11084" y="275592"/>
            <a:ext cx="221397" cy="638808"/>
            <a:chOff x="-11084" y="275592"/>
            <a:chExt cx="221397" cy="638808"/>
          </a:xfrm>
        </p:grpSpPr>
        <p:sp>
          <p:nvSpPr>
            <p:cNvPr id="6" name="Rounded Rectangle 5"/>
            <p:cNvSpPr/>
            <p:nvPr/>
          </p:nvSpPr>
          <p:spPr>
            <a:xfrm>
              <a:off x="-11084" y="275592"/>
              <a:ext cx="221397" cy="638808"/>
            </a:xfrm>
            <a:prstGeom prst="round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p:cNvSpPr/>
            <p:nvPr/>
          </p:nvSpPr>
          <p:spPr>
            <a:xfrm>
              <a:off x="-11084" y="275592"/>
              <a:ext cx="163484" cy="181608"/>
            </a:xfrm>
            <a:prstGeom prst="rect">
              <a:avLst/>
            </a:prstGeom>
            <a:solidFill>
              <a:srgbClr val="CC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8" name="Picture 7"/>
          <p:cNvPicPr>
            <a:picLocks noChangeAspect="1"/>
          </p:cNvPicPr>
          <p:nvPr/>
        </p:nvPicPr>
        <p:blipFill>
          <a:blip r:embed="rId2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0" y="6138862"/>
            <a:ext cx="9144000" cy="642938"/>
          </a:xfrm>
          <a:prstGeom prst="rect">
            <a:avLst/>
          </a:prstGeom>
        </p:spPr>
      </p:pic>
      <p:sp>
        <p:nvSpPr>
          <p:cNvPr id="2" name="Title Placeholder 1"/>
          <p:cNvSpPr>
            <a:spLocks noGrp="1"/>
          </p:cNvSpPr>
          <p:nvPr>
            <p:ph type="title"/>
          </p:nvPr>
        </p:nvSpPr>
        <p:spPr>
          <a:xfrm>
            <a:off x="381001" y="145106"/>
            <a:ext cx="8763000" cy="1082675"/>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33400" y="1676401"/>
            <a:ext cx="8305800" cy="396239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8522625" y="6194822"/>
            <a:ext cx="316575" cy="309165"/>
          </a:xfrm>
          <a:prstGeom prst="rect">
            <a:avLst/>
          </a:prstGeom>
        </p:spPr>
        <p:txBody>
          <a:bodyPr lIns="0" tIns="0" rIns="0" bIns="0" anchor="ctr" anchorCtr="0"/>
          <a:lstStyle>
            <a:lvl1pPr algn="ctr">
              <a:defRPr sz="1300">
                <a:solidFill>
                  <a:schemeClr val="tx1"/>
                </a:solidFill>
              </a:defRPr>
            </a:lvl1pPr>
          </a:lstStyle>
          <a:p>
            <a:endParaRPr lang="en-US" dirty="0">
              <a:solidFill>
                <a:srgbClr val="0F5987"/>
              </a:solidFill>
            </a:endParaRPr>
          </a:p>
        </p:txBody>
      </p:sp>
      <p:sp>
        <p:nvSpPr>
          <p:cNvPr id="14" name="Rectangle 13"/>
          <p:cNvSpPr/>
          <p:nvPr/>
        </p:nvSpPr>
        <p:spPr>
          <a:xfrm rot="16200000">
            <a:off x="-1475591" y="2276496"/>
            <a:ext cx="3150413" cy="2213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Footer Placeholder 11"/>
          <p:cNvSpPr>
            <a:spLocks noGrp="1"/>
          </p:cNvSpPr>
          <p:nvPr>
            <p:ph type="ftr" sz="quarter" idx="3"/>
          </p:nvPr>
        </p:nvSpPr>
        <p:spPr>
          <a:xfrm>
            <a:off x="9448800" y="6138862"/>
            <a:ext cx="457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BADEE4CE-205B-4B61-B395-6D644658281D}" type="slidenum">
              <a:rPr lang="en-US" smtClean="0">
                <a:solidFill>
                  <a:srgbClr val="0F5987">
                    <a:tint val="75000"/>
                  </a:srgbClr>
                </a:solidFill>
              </a:rPr>
              <a:pPr/>
              <a:t>‹#›</a:t>
            </a:fld>
            <a:endParaRPr lang="en-US" dirty="0">
              <a:solidFill>
                <a:srgbClr val="0F5987">
                  <a:tint val="75000"/>
                </a:srgbClr>
              </a:solidFill>
            </a:endParaRPr>
          </a:p>
        </p:txBody>
      </p:sp>
    </p:spTree>
    <p:extLst>
      <p:ext uri="{BB962C8B-B14F-4D97-AF65-F5344CB8AC3E}">
        <p14:creationId xmlns:p14="http://schemas.microsoft.com/office/powerpoint/2010/main" val="3063255468"/>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Ls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3600" b="1" i="0" kern="1200">
          <a:solidFill>
            <a:schemeClr val="tx1"/>
          </a:solidFill>
          <a:latin typeface="Gill Sans MT"/>
          <a:ea typeface="+mj-ea"/>
          <a:cs typeface="Gill Sans MT"/>
        </a:defRPr>
      </a:lvl1pPr>
    </p:titleStyle>
    <p:bodyStyle>
      <a:lvl1pPr marL="228600" indent="-228600" algn="l" defTabSz="914400" rtl="0" eaLnBrk="1" latinLnBrk="0" hangingPunct="1">
        <a:lnSpc>
          <a:spcPct val="90000"/>
        </a:lnSpc>
        <a:spcBef>
          <a:spcPts val="1000"/>
        </a:spcBef>
        <a:buClr>
          <a:srgbClr val="CC9900"/>
        </a:buClr>
        <a:buFont typeface="Arial" panose="020B0604020202020204" pitchFamily="34" charset="0"/>
        <a:buChar char="•"/>
        <a:defRPr sz="2800" b="0" i="0" kern="1200">
          <a:solidFill>
            <a:schemeClr val="tx1"/>
          </a:solidFill>
          <a:latin typeface="Gill Sans"/>
          <a:ea typeface="+mn-ea"/>
          <a:cs typeface="Gill Sans"/>
        </a:defRPr>
      </a:lvl1pPr>
      <a:lvl2pPr marL="685800" indent="-228600" algn="l" defTabSz="914400" rtl="0" eaLnBrk="1" latinLnBrk="0" hangingPunct="1">
        <a:lnSpc>
          <a:spcPct val="90000"/>
        </a:lnSpc>
        <a:spcBef>
          <a:spcPts val="500"/>
        </a:spcBef>
        <a:buClr>
          <a:srgbClr val="CC9900"/>
        </a:buClr>
        <a:buFont typeface="Arial" panose="020B0604020202020204" pitchFamily="34" charset="0"/>
        <a:buChar char="•"/>
        <a:defRPr sz="2400" b="0" i="0" kern="1200">
          <a:solidFill>
            <a:schemeClr val="tx1"/>
          </a:solidFill>
          <a:latin typeface="Gill Sans"/>
          <a:ea typeface="+mn-ea"/>
          <a:cs typeface="Gill Sans"/>
        </a:defRPr>
      </a:lvl2pPr>
      <a:lvl3pPr marL="1143000" indent="-228600" algn="l" defTabSz="914400" rtl="0" eaLnBrk="1" latinLnBrk="0" hangingPunct="1">
        <a:lnSpc>
          <a:spcPct val="90000"/>
        </a:lnSpc>
        <a:spcBef>
          <a:spcPts val="500"/>
        </a:spcBef>
        <a:buClr>
          <a:srgbClr val="CC9900"/>
        </a:buClr>
        <a:buFont typeface="Arial" panose="020B0604020202020204" pitchFamily="34" charset="0"/>
        <a:buChar char="•"/>
        <a:defRPr sz="2000" b="0" i="0" kern="1200">
          <a:solidFill>
            <a:schemeClr val="tx1"/>
          </a:solidFill>
          <a:latin typeface="Gill Sans"/>
          <a:ea typeface="+mn-ea"/>
          <a:cs typeface="Gill Sans"/>
        </a:defRPr>
      </a:lvl3pPr>
      <a:lvl4pPr marL="1600200" indent="-228600" algn="l" defTabSz="914400" rtl="0" eaLnBrk="1" latinLnBrk="0" hangingPunct="1">
        <a:lnSpc>
          <a:spcPct val="90000"/>
        </a:lnSpc>
        <a:spcBef>
          <a:spcPts val="500"/>
        </a:spcBef>
        <a:buClr>
          <a:srgbClr val="CC9900"/>
        </a:buClr>
        <a:buFont typeface="Arial" panose="020B0604020202020204" pitchFamily="34" charset="0"/>
        <a:buChar char="•"/>
        <a:defRPr sz="1800" b="0" i="0" kern="1200">
          <a:solidFill>
            <a:schemeClr val="tx1"/>
          </a:solidFill>
          <a:latin typeface="Gill Sans"/>
          <a:ea typeface="+mn-ea"/>
          <a:cs typeface="Gill Sans"/>
        </a:defRPr>
      </a:lvl4pPr>
      <a:lvl5pPr marL="2057400" indent="-228600" algn="l" defTabSz="914400" rtl="0" eaLnBrk="1" latinLnBrk="0" hangingPunct="1">
        <a:lnSpc>
          <a:spcPct val="90000"/>
        </a:lnSpc>
        <a:spcBef>
          <a:spcPts val="500"/>
        </a:spcBef>
        <a:buClr>
          <a:srgbClr val="CC9900"/>
        </a:buClr>
        <a:buFont typeface="Arial" panose="020B0604020202020204" pitchFamily="34" charset="0"/>
        <a:buChar char="•"/>
        <a:defRPr sz="1800" b="0" i="0" kern="1200">
          <a:solidFill>
            <a:schemeClr val="tx1"/>
          </a:solidFill>
          <a:latin typeface="Gill Sans"/>
          <a:ea typeface="+mn-ea"/>
          <a:cs typeface="Gill San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27.png"/><Relationship Id="rId4" Type="http://schemas.openxmlformats.org/officeDocument/2006/relationships/oleObject" Target="../embeddings/oleObject4.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4.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1.jpeg"/><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xml"/><Relationship Id="rId7"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5.png"/><Relationship Id="rId4" Type="http://schemas.openxmlformats.org/officeDocument/2006/relationships/oleObject" Target="../embeddings/oleObject1.bin"/><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microsoft.com/office/2007/relationships/hdphoto" Target="../media/hdphoto6.wdp"/><Relationship Id="rId13" Type="http://schemas.microsoft.com/office/2007/relationships/diagramDrawing" Target="../diagrams/drawing5.xml"/><Relationship Id="rId3" Type="http://schemas.openxmlformats.org/officeDocument/2006/relationships/image" Target="../media/image39.png"/><Relationship Id="rId7" Type="http://schemas.openxmlformats.org/officeDocument/2006/relationships/image" Target="../media/image41.png"/><Relationship Id="rId12" Type="http://schemas.openxmlformats.org/officeDocument/2006/relationships/diagramColors" Target="../diagrams/colors5.xm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microsoft.com/office/2007/relationships/hdphoto" Target="../media/hdphoto5.wdp"/><Relationship Id="rId11" Type="http://schemas.openxmlformats.org/officeDocument/2006/relationships/diagramQuickStyle" Target="../diagrams/quickStyle5.xml"/><Relationship Id="rId5" Type="http://schemas.openxmlformats.org/officeDocument/2006/relationships/image" Target="../media/image40.png"/><Relationship Id="rId10" Type="http://schemas.openxmlformats.org/officeDocument/2006/relationships/diagramLayout" Target="../diagrams/layout5.xml"/><Relationship Id="rId4" Type="http://schemas.microsoft.com/office/2007/relationships/hdphoto" Target="../media/hdphoto4.wdp"/><Relationship Id="rId9" Type="http://schemas.openxmlformats.org/officeDocument/2006/relationships/diagramData" Target="../diagrams/data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vmlDrawing" Target="../drawings/vmlDrawing4.vml"/><Relationship Id="rId5" Type="http://schemas.openxmlformats.org/officeDocument/2006/relationships/image" Target="../media/image50.emf"/><Relationship Id="rId4" Type="http://schemas.openxmlformats.org/officeDocument/2006/relationships/oleObject" Target="../embeddings/oleObject6.bin"/></Relationships>
</file>

<file path=ppt/slides/_rels/slide3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51.jpeg"/><Relationship Id="rId7" Type="http://schemas.openxmlformats.org/officeDocument/2006/relationships/diagramColors" Target="../diagrams/colors6.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8.jpe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6" descr="BASIC TRAINING SUB CHAPTER.ps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2"/>
          <p:cNvSpPr>
            <a:spLocks noChangeArrowheads="1"/>
          </p:cNvSpPr>
          <p:nvPr/>
        </p:nvSpPr>
        <p:spPr bwMode="auto">
          <a:xfrm>
            <a:off x="0" y="5018088"/>
            <a:ext cx="9144000" cy="1679575"/>
          </a:xfrm>
          <a:prstGeom prst="rect">
            <a:avLst/>
          </a:prstGeom>
          <a:solidFill>
            <a:schemeClr val="tx2">
              <a:alpha val="14902"/>
            </a:schemeClr>
          </a:solidFill>
          <a:ln w="9525">
            <a:solidFill>
              <a:srgbClr val="9BAE5C"/>
            </a:solidFill>
            <a:miter lim="800000"/>
            <a:headEnd/>
            <a:tailEnd/>
          </a:ln>
          <a:effectLst>
            <a:outerShdw dist="23000" dir="5400000" rotWithShape="0">
              <a:srgbClr val="808080">
                <a:alpha val="34998"/>
              </a:srgbClr>
            </a:outerShdw>
          </a:effectLst>
        </p:spPr>
        <p:txBody>
          <a:bodyPr anchor="ct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ctr" eaLnBrk="1" hangingPunct="1"/>
            <a:endParaRPr lang="en-US" altLang="en-US">
              <a:solidFill>
                <a:srgbClr val="FFFFFF"/>
              </a:solidFill>
              <a:latin typeface="Franklin Gothic Book" charset="0"/>
            </a:endParaRPr>
          </a:p>
        </p:txBody>
      </p:sp>
      <p:sp>
        <p:nvSpPr>
          <p:cNvPr id="7172" name="Title 1"/>
          <p:cNvSpPr txBox="1">
            <a:spLocks/>
          </p:cNvSpPr>
          <p:nvPr/>
        </p:nvSpPr>
        <p:spPr bwMode="auto">
          <a:xfrm>
            <a:off x="0" y="5080000"/>
            <a:ext cx="9144000" cy="126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ts val="6000"/>
              </a:lnSpc>
              <a:buClrTx/>
              <a:buSzTx/>
              <a:buFontTx/>
              <a:buNone/>
            </a:pPr>
            <a:r>
              <a:rPr lang="en-US" altLang="en-US" sz="6000">
                <a:solidFill>
                  <a:srgbClr val="404040"/>
                </a:solidFill>
                <a:latin typeface="Franklin Gothic Medium" charset="0"/>
              </a:rPr>
              <a:t>Basic </a:t>
            </a:r>
            <a:br>
              <a:rPr lang="en-US" altLang="en-US" sz="6000">
                <a:solidFill>
                  <a:srgbClr val="404040"/>
                </a:solidFill>
                <a:latin typeface="Franklin Gothic Medium" charset="0"/>
              </a:rPr>
            </a:br>
            <a:r>
              <a:rPr lang="en-US" altLang="en-US" sz="6000">
                <a:solidFill>
                  <a:srgbClr val="404040"/>
                </a:solidFill>
                <a:latin typeface="Franklin Gothic Medium" charset="0"/>
              </a:rPr>
              <a:t>Saving and Investing</a:t>
            </a:r>
          </a:p>
        </p:txBody>
      </p:sp>
      <p:cxnSp>
        <p:nvCxnSpPr>
          <p:cNvPr id="7173" name="Straight Connector 5"/>
          <p:cNvCxnSpPr>
            <a:cxnSpLocks noChangeShapeType="1"/>
          </p:cNvCxnSpPr>
          <p:nvPr/>
        </p:nvCxnSpPr>
        <p:spPr bwMode="auto">
          <a:xfrm>
            <a:off x="0" y="6781800"/>
            <a:ext cx="9144000" cy="1588"/>
          </a:xfrm>
          <a:prstGeom prst="line">
            <a:avLst/>
          </a:prstGeom>
          <a:noFill/>
          <a:ln w="152400">
            <a:solidFill>
              <a:srgbClr val="515234"/>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5613" y="130175"/>
            <a:ext cx="8688387" cy="965200"/>
          </a:xfrm>
        </p:spPr>
        <p:txBody>
          <a:bodyPr/>
          <a:lstStyle/>
          <a:p>
            <a:r>
              <a:rPr lang="en-US" altLang="en-US" smtClean="0">
                <a:ea typeface="ＭＳ Ｐゴシック" charset="-128"/>
              </a:rPr>
              <a:t>U.S. Savings Bonds: EE</a:t>
            </a:r>
          </a:p>
        </p:txBody>
      </p:sp>
      <p:sp>
        <p:nvSpPr>
          <p:cNvPr id="21507" name="Content Placeholder 2"/>
          <p:cNvSpPr>
            <a:spLocks noGrp="1"/>
          </p:cNvSpPr>
          <p:nvPr>
            <p:ph idx="1"/>
          </p:nvPr>
        </p:nvSpPr>
        <p:spPr>
          <a:xfrm>
            <a:off x="384175" y="990600"/>
            <a:ext cx="8375650" cy="4400550"/>
          </a:xfrm>
        </p:spPr>
        <p:txBody>
          <a:bodyPr/>
          <a:lstStyle/>
          <a:p>
            <a:pPr indent="-438150" eaLnBrk="1" hangingPunct="1">
              <a:lnSpc>
                <a:spcPts val="3538"/>
              </a:lnSpc>
              <a:spcAft>
                <a:spcPts val="1200"/>
              </a:spcAft>
              <a:buClr>
                <a:srgbClr val="5A1705"/>
              </a:buClr>
            </a:pPr>
            <a:r>
              <a:rPr lang="en-US" altLang="en-US" dirty="0" smtClean="0">
                <a:ea typeface="ＭＳ Ｐゴシック" charset="-128"/>
              </a:rPr>
              <a:t>Safety: Guaranteed</a:t>
            </a:r>
          </a:p>
          <a:p>
            <a:pPr indent="-438150" eaLnBrk="1" hangingPunct="1">
              <a:lnSpc>
                <a:spcPts val="3538"/>
              </a:lnSpc>
              <a:spcAft>
                <a:spcPts val="1200"/>
              </a:spcAft>
              <a:buClr>
                <a:srgbClr val="5A1705"/>
              </a:buClr>
            </a:pPr>
            <a:r>
              <a:rPr lang="en-US" altLang="en-US" dirty="0" smtClean="0">
                <a:ea typeface="ＭＳ Ｐゴシック" charset="-128"/>
              </a:rPr>
              <a:t>Liquidity: Can be redeemed after 12 months, subject to a 3 month interest penalty if held for less than 5 years</a:t>
            </a:r>
          </a:p>
          <a:p>
            <a:pPr indent="-438150" eaLnBrk="1" hangingPunct="1">
              <a:lnSpc>
                <a:spcPts val="3538"/>
              </a:lnSpc>
              <a:spcAft>
                <a:spcPts val="1200"/>
              </a:spcAft>
              <a:buClr>
                <a:srgbClr val="5A1705"/>
              </a:buClr>
            </a:pPr>
            <a:r>
              <a:rPr lang="en-US" altLang="en-US" dirty="0" smtClean="0">
                <a:ea typeface="ＭＳ Ｐゴシック" charset="-128"/>
              </a:rPr>
              <a:t>Yield: Fixed rate of return determined twice a </a:t>
            </a:r>
            <a:r>
              <a:rPr lang="en-US" altLang="en-US" dirty="0" smtClean="0">
                <a:ea typeface="ＭＳ Ｐゴシック" charset="-128"/>
              </a:rPr>
              <a:t>year .10%</a:t>
            </a:r>
            <a:endParaRPr lang="en-US" altLang="en-US" dirty="0" smtClean="0">
              <a:ea typeface="ＭＳ Ｐゴシック" charset="-128"/>
            </a:endParaRPr>
          </a:p>
          <a:p>
            <a:pPr indent="-438150" eaLnBrk="1" hangingPunct="1">
              <a:lnSpc>
                <a:spcPts val="3538"/>
              </a:lnSpc>
              <a:spcAft>
                <a:spcPts val="1200"/>
              </a:spcAft>
              <a:buClr>
                <a:srgbClr val="5A1705"/>
              </a:buClr>
            </a:pPr>
            <a:r>
              <a:rPr lang="en-US" altLang="en-US" dirty="0" smtClean="0">
                <a:ea typeface="ＭＳ Ｐゴシック" charset="-128"/>
              </a:rPr>
              <a:t>savingsbonds.gov</a:t>
            </a:r>
            <a:endParaRPr lang="en-US" altLang="en-US" dirty="0" smtClean="0">
              <a:ea typeface="ＭＳ Ｐゴシック" charset="-128"/>
            </a:endParaRPr>
          </a:p>
          <a:p>
            <a:pPr indent="-438150" eaLnBrk="1" hangingPunct="1">
              <a:lnSpc>
                <a:spcPts val="3538"/>
              </a:lnSpc>
              <a:spcAft>
                <a:spcPts val="1200"/>
              </a:spcAft>
              <a:buClr>
                <a:srgbClr val="5A1705"/>
              </a:buClr>
            </a:pPr>
            <a:r>
              <a:rPr lang="en-US" altLang="en-US" dirty="0" smtClean="0">
                <a:ea typeface="ＭＳ Ｐゴシック" charset="-128"/>
              </a:rPr>
              <a:t>Minimum investment of $25</a:t>
            </a:r>
          </a:p>
          <a:p>
            <a:pPr indent="-438150" eaLnBrk="1" hangingPunct="1">
              <a:lnSpc>
                <a:spcPts val="3538"/>
              </a:lnSpc>
              <a:spcAft>
                <a:spcPts val="1200"/>
              </a:spcAft>
              <a:buClr>
                <a:srgbClr val="5A1705"/>
              </a:buClr>
            </a:pPr>
            <a:r>
              <a:rPr lang="en-US" altLang="en-US" dirty="0" smtClean="0">
                <a:ea typeface="ＭＳ Ｐゴシック" charset="-128"/>
              </a:rPr>
              <a:t>No commissions or fees</a:t>
            </a:r>
          </a:p>
          <a:p>
            <a:pPr indent="-438150">
              <a:spcAft>
                <a:spcPct val="0"/>
              </a:spcAft>
              <a:buClr>
                <a:srgbClr val="5A1705"/>
              </a:buClr>
            </a:pPr>
            <a:endParaRPr lang="en-US" altLang="en-US" dirty="0" smtClean="0">
              <a:ea typeface="ＭＳ Ｐゴシック" charset="-128"/>
            </a:endParaRPr>
          </a:p>
        </p:txBody>
      </p:sp>
      <p:sp>
        <p:nvSpPr>
          <p:cNvPr id="21508"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D0894C1F-40C1-4276-9110-D0BB85F14A4E}" type="slidenum">
              <a:rPr lang="en-US" altLang="en-US" smtClean="0">
                <a:solidFill>
                  <a:srgbClr val="787863"/>
                </a:solidFill>
                <a:latin typeface="Franklin Gothic Medium" charset="0"/>
              </a:rPr>
              <a:pPr eaLnBrk="1" hangingPunct="1"/>
              <a:t>10</a:t>
            </a:fld>
            <a:endParaRPr lang="en-US" altLang="en-US" smtClean="0">
              <a:solidFill>
                <a:srgbClr val="787863"/>
              </a:solidFill>
              <a:latin typeface="Franklin Gothic Medium"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55613" y="130175"/>
            <a:ext cx="8688387" cy="965200"/>
          </a:xfrm>
        </p:spPr>
        <p:txBody>
          <a:bodyPr/>
          <a:lstStyle/>
          <a:p>
            <a:r>
              <a:rPr lang="en-US" altLang="en-US" smtClean="0">
                <a:ea typeface="ＭＳ Ｐゴシック" charset="-128"/>
              </a:rPr>
              <a:t>U.S. Savings Bonds: I</a:t>
            </a:r>
          </a:p>
        </p:txBody>
      </p:sp>
      <p:sp>
        <p:nvSpPr>
          <p:cNvPr id="22531" name="Content Placeholder 2"/>
          <p:cNvSpPr>
            <a:spLocks noGrp="1"/>
          </p:cNvSpPr>
          <p:nvPr>
            <p:ph idx="1"/>
          </p:nvPr>
        </p:nvSpPr>
        <p:spPr>
          <a:xfrm>
            <a:off x="384175" y="990600"/>
            <a:ext cx="8375650" cy="4400550"/>
          </a:xfrm>
        </p:spPr>
        <p:txBody>
          <a:bodyPr/>
          <a:lstStyle/>
          <a:p>
            <a:pPr indent="-438150" eaLnBrk="1" hangingPunct="1">
              <a:lnSpc>
                <a:spcPts val="3538"/>
              </a:lnSpc>
              <a:spcAft>
                <a:spcPts val="1200"/>
              </a:spcAft>
              <a:buClr>
                <a:srgbClr val="5A1705"/>
              </a:buClr>
            </a:pPr>
            <a:r>
              <a:rPr lang="en-US" altLang="en-US" dirty="0" smtClean="0">
                <a:ea typeface="ＭＳ Ｐゴシック" charset="-128"/>
              </a:rPr>
              <a:t>Safety: Guaranteed</a:t>
            </a:r>
          </a:p>
          <a:p>
            <a:pPr indent="-438150" eaLnBrk="1" hangingPunct="1">
              <a:lnSpc>
                <a:spcPts val="3538"/>
              </a:lnSpc>
              <a:spcAft>
                <a:spcPts val="1200"/>
              </a:spcAft>
              <a:buClr>
                <a:srgbClr val="5A1705"/>
              </a:buClr>
            </a:pPr>
            <a:r>
              <a:rPr lang="en-US" altLang="en-US" dirty="0" smtClean="0">
                <a:ea typeface="ＭＳ Ｐゴシック" charset="-128"/>
              </a:rPr>
              <a:t>Liquidity: Can be redeemed after 12 months, subject to a 3 month interest penalty if held for less than 5 years</a:t>
            </a:r>
          </a:p>
          <a:p>
            <a:pPr indent="-438150" eaLnBrk="1" hangingPunct="1">
              <a:lnSpc>
                <a:spcPts val="3538"/>
              </a:lnSpc>
              <a:spcAft>
                <a:spcPts val="1200"/>
              </a:spcAft>
              <a:buClr>
                <a:srgbClr val="5A1705"/>
              </a:buClr>
            </a:pPr>
            <a:r>
              <a:rPr lang="en-US" altLang="en-US" dirty="0" smtClean="0">
                <a:ea typeface="ＭＳ Ｐゴシック" charset="-128"/>
              </a:rPr>
              <a:t>Yield: Has two parts--a fixed rate of return and a variable, semi-annual inflation </a:t>
            </a:r>
            <a:r>
              <a:rPr lang="en-US" altLang="en-US" dirty="0" smtClean="0">
                <a:ea typeface="ＭＳ Ｐゴシック" charset="-128"/>
              </a:rPr>
              <a:t>rate 1.9%</a:t>
            </a:r>
            <a:endParaRPr lang="en-US" altLang="en-US" dirty="0" smtClean="0">
              <a:ea typeface="ＭＳ Ｐゴシック" charset="-128"/>
            </a:endParaRPr>
          </a:p>
          <a:p>
            <a:pPr indent="-438150" eaLnBrk="1" hangingPunct="1">
              <a:lnSpc>
                <a:spcPts val="3538"/>
              </a:lnSpc>
              <a:spcAft>
                <a:spcPts val="1200"/>
              </a:spcAft>
              <a:buClr>
                <a:srgbClr val="5A1705"/>
              </a:buClr>
            </a:pPr>
            <a:r>
              <a:rPr lang="en-US" altLang="en-US" dirty="0" smtClean="0">
                <a:ea typeface="ＭＳ Ｐゴシック" charset="-128"/>
              </a:rPr>
              <a:t>savingsbonds.gov</a:t>
            </a:r>
            <a:endParaRPr lang="en-US" altLang="en-US" dirty="0" smtClean="0">
              <a:ea typeface="ＭＳ Ｐゴシック" charset="-128"/>
            </a:endParaRPr>
          </a:p>
          <a:p>
            <a:pPr indent="-438150" eaLnBrk="1" hangingPunct="1">
              <a:lnSpc>
                <a:spcPts val="3538"/>
              </a:lnSpc>
              <a:spcAft>
                <a:spcPts val="1200"/>
              </a:spcAft>
              <a:buClr>
                <a:srgbClr val="5A1705"/>
              </a:buClr>
            </a:pPr>
            <a:r>
              <a:rPr lang="en-US" altLang="en-US" dirty="0" smtClean="0">
                <a:ea typeface="ＭＳ Ｐゴシック" charset="-128"/>
              </a:rPr>
              <a:t>Minimum investment is $25 (electronic form) or $50 (paper form)</a:t>
            </a:r>
          </a:p>
          <a:p>
            <a:pPr indent="-438150" eaLnBrk="1" hangingPunct="1">
              <a:lnSpc>
                <a:spcPts val="3538"/>
              </a:lnSpc>
              <a:spcAft>
                <a:spcPts val="1200"/>
              </a:spcAft>
              <a:buClr>
                <a:srgbClr val="5A1705"/>
              </a:buClr>
            </a:pPr>
            <a:r>
              <a:rPr lang="en-US" altLang="en-US" dirty="0" smtClean="0">
                <a:ea typeface="ＭＳ Ｐゴシック" charset="-128"/>
              </a:rPr>
              <a:t>No commissions or fees</a:t>
            </a:r>
          </a:p>
          <a:p>
            <a:pPr indent="-438150">
              <a:spcAft>
                <a:spcPct val="0"/>
              </a:spcAft>
              <a:buClr>
                <a:srgbClr val="5A1705"/>
              </a:buClr>
            </a:pPr>
            <a:endParaRPr lang="en-US" altLang="en-US" dirty="0" smtClean="0">
              <a:ea typeface="ＭＳ Ｐゴシック" charset="-128"/>
            </a:endParaRPr>
          </a:p>
        </p:txBody>
      </p:sp>
      <p:sp>
        <p:nvSpPr>
          <p:cNvPr id="22532"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0324A2F5-46F2-4F40-8259-84B3A45AC638}" type="slidenum">
              <a:rPr lang="en-US" altLang="en-US" smtClean="0">
                <a:solidFill>
                  <a:srgbClr val="787863"/>
                </a:solidFill>
                <a:latin typeface="Franklin Gothic Medium" charset="0"/>
              </a:rPr>
              <a:pPr eaLnBrk="1" hangingPunct="1"/>
              <a:t>11</a:t>
            </a:fld>
            <a:endParaRPr lang="en-US" altLang="en-US" smtClean="0">
              <a:solidFill>
                <a:srgbClr val="787863"/>
              </a:solidFill>
              <a:latin typeface="Franklin Gothic Medium"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55613" y="130175"/>
            <a:ext cx="8688387" cy="854075"/>
          </a:xfrm>
        </p:spPr>
        <p:txBody>
          <a:bodyPr/>
          <a:lstStyle/>
          <a:p>
            <a:r>
              <a:rPr lang="en-US" altLang="en-US" smtClean="0">
                <a:ea typeface="ＭＳ Ｐゴシック" charset="-128"/>
              </a:rPr>
              <a:t>Savings vs. Investing</a:t>
            </a:r>
          </a:p>
        </p:txBody>
      </p:sp>
      <p:sp>
        <p:nvSpPr>
          <p:cNvPr id="23555" name="Content Placeholder 2"/>
          <p:cNvSpPr>
            <a:spLocks noGrp="1"/>
          </p:cNvSpPr>
          <p:nvPr>
            <p:ph idx="1"/>
          </p:nvPr>
        </p:nvSpPr>
        <p:spPr>
          <a:xfrm>
            <a:off x="3709988" y="1203325"/>
            <a:ext cx="5102225" cy="5005388"/>
          </a:xfrm>
        </p:spPr>
        <p:txBody>
          <a:bodyPr/>
          <a:lstStyle/>
          <a:p>
            <a:pPr indent="-438150">
              <a:spcAft>
                <a:spcPts val="1200"/>
              </a:spcAft>
              <a:buClr>
                <a:srgbClr val="5A1705"/>
              </a:buClr>
            </a:pPr>
            <a:r>
              <a:rPr lang="en-US" altLang="en-US" smtClean="0">
                <a:ea typeface="ＭＳ Ｐゴシック" charset="-128"/>
              </a:rPr>
              <a:t>Different Time Frames</a:t>
            </a:r>
          </a:p>
          <a:p>
            <a:pPr indent="-438150">
              <a:spcAft>
                <a:spcPts val="1200"/>
              </a:spcAft>
              <a:buClr>
                <a:srgbClr val="5A1705"/>
              </a:buClr>
            </a:pPr>
            <a:r>
              <a:rPr lang="en-US" altLang="en-US" smtClean="0">
                <a:ea typeface="ＭＳ Ｐゴシック" charset="-128"/>
              </a:rPr>
              <a:t>Different Risks</a:t>
            </a:r>
          </a:p>
          <a:p>
            <a:pPr indent="-438150">
              <a:spcAft>
                <a:spcPts val="1200"/>
              </a:spcAft>
              <a:buClr>
                <a:srgbClr val="5A1705"/>
              </a:buClr>
            </a:pPr>
            <a:r>
              <a:rPr lang="en-US" altLang="en-US" smtClean="0">
                <a:ea typeface="ＭＳ Ｐゴシック" charset="-128"/>
              </a:rPr>
              <a:t>Inflation</a:t>
            </a:r>
          </a:p>
          <a:p>
            <a:pPr indent="-438150">
              <a:spcAft>
                <a:spcPts val="1200"/>
              </a:spcAft>
              <a:buClr>
                <a:srgbClr val="5A1705"/>
              </a:buClr>
            </a:pPr>
            <a:r>
              <a:rPr lang="en-US" altLang="en-US" smtClean="0">
                <a:ea typeface="ＭＳ Ｐゴシック" charset="-128"/>
              </a:rPr>
              <a:t>Taxes</a:t>
            </a:r>
          </a:p>
          <a:p>
            <a:pPr indent="-438150">
              <a:spcAft>
                <a:spcPts val="1200"/>
              </a:spcAft>
              <a:buClr>
                <a:srgbClr val="5A1705"/>
              </a:buClr>
            </a:pPr>
            <a:r>
              <a:rPr lang="en-US" altLang="en-US" smtClean="0">
                <a:ea typeface="ＭＳ Ｐゴシック" charset="-128"/>
              </a:rPr>
              <a:t>The Effect of Compound</a:t>
            </a:r>
            <a:br>
              <a:rPr lang="en-US" altLang="en-US" smtClean="0">
                <a:ea typeface="ＭＳ Ｐゴシック" charset="-128"/>
              </a:rPr>
            </a:br>
            <a:r>
              <a:rPr lang="en-US" altLang="en-US" smtClean="0">
                <a:ea typeface="ＭＳ Ｐゴシック" charset="-128"/>
              </a:rPr>
              <a:t>Interest and Time</a:t>
            </a:r>
          </a:p>
          <a:p>
            <a:pPr indent="-438150">
              <a:spcAft>
                <a:spcPct val="0"/>
              </a:spcAft>
              <a:buClr>
                <a:srgbClr val="5A1705"/>
              </a:buClr>
            </a:pPr>
            <a:endParaRPr lang="en-US" altLang="en-US" smtClean="0">
              <a:ea typeface="ＭＳ Ｐゴシック" charset="-128"/>
            </a:endParaRPr>
          </a:p>
        </p:txBody>
      </p:sp>
      <p:pic>
        <p:nvPicPr>
          <p:cNvPr id="23556" name="Picture 3" descr="SLD 16 0560024.jpg"/>
          <p:cNvPicPr>
            <a:picLocks noChangeAspect="1"/>
          </p:cNvPicPr>
          <p:nvPr/>
        </p:nvPicPr>
        <p:blipFill>
          <a:blip r:embed="rId2">
            <a:extLst>
              <a:ext uri="{28A0092B-C50C-407E-A947-70E740481C1C}">
                <a14:useLocalDpi xmlns:a14="http://schemas.microsoft.com/office/drawing/2010/main" val="0"/>
              </a:ext>
            </a:extLst>
          </a:blip>
          <a:srcRect l="9232" r="4614"/>
          <a:stretch>
            <a:fillRect/>
          </a:stretch>
        </p:blipFill>
        <p:spPr bwMode="auto">
          <a:xfrm>
            <a:off x="468313" y="1109663"/>
            <a:ext cx="2874962" cy="4108450"/>
          </a:xfrm>
          <a:prstGeom prst="rect">
            <a:avLst/>
          </a:prstGeom>
          <a:noFill/>
          <a:ln w="9525">
            <a:solidFill>
              <a:srgbClr val="BFBFBF"/>
            </a:solidFill>
            <a:miter lim="800000"/>
            <a:headEnd/>
            <a:tailEnd/>
          </a:ln>
          <a:effectLst>
            <a:outerShdw dist="38100" dir="2700000" rotWithShape="0">
              <a:srgbClr val="808080">
                <a:alpha val="42998"/>
              </a:srgbClr>
            </a:outerShdw>
          </a:effectLst>
          <a:extLst>
            <a:ext uri="{909E8E84-426E-40DD-AFC4-6F175D3DCCD1}">
              <a14:hiddenFill xmlns:a14="http://schemas.microsoft.com/office/drawing/2010/main">
                <a:solidFill>
                  <a:srgbClr val="FFFFFF"/>
                </a:solidFill>
              </a14:hiddenFill>
            </a:ext>
          </a:extLst>
        </p:spPr>
      </p:pic>
      <p:sp>
        <p:nvSpPr>
          <p:cNvPr id="23557"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7BF12201-161B-4649-A0E2-00CB82551BA4}" type="slidenum">
              <a:rPr lang="en-US" altLang="en-US" smtClean="0">
                <a:solidFill>
                  <a:srgbClr val="787863"/>
                </a:solidFill>
                <a:latin typeface="Franklin Gothic Medium" charset="0"/>
              </a:rPr>
              <a:pPr eaLnBrk="1" hangingPunct="1"/>
              <a:t>12</a:t>
            </a:fld>
            <a:endParaRPr lang="en-US" altLang="en-US" smtClean="0">
              <a:solidFill>
                <a:srgbClr val="787863"/>
              </a:solidFill>
              <a:latin typeface="Franklin Gothic Medium"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itle 1"/>
          <p:cNvSpPr>
            <a:spLocks noGrp="1"/>
          </p:cNvSpPr>
          <p:nvPr>
            <p:ph type="title"/>
          </p:nvPr>
        </p:nvSpPr>
        <p:spPr>
          <a:xfrm>
            <a:off x="455613" y="130175"/>
            <a:ext cx="8688387" cy="1417638"/>
          </a:xfrm>
        </p:spPr>
        <p:txBody>
          <a:bodyPr/>
          <a:lstStyle/>
          <a:p>
            <a:pPr eaLnBrk="1" hangingPunct="1"/>
            <a:r>
              <a:rPr lang="en-US" altLang="en-US" smtClean="0">
                <a:ea typeface="ＭＳ Ｐゴシック" panose="020B0600070205080204" pitchFamily="34" charset="-128"/>
              </a:rPr>
              <a:t>The Vehicles of Investing</a:t>
            </a:r>
          </a:p>
        </p:txBody>
      </p:sp>
      <p:sp>
        <p:nvSpPr>
          <p:cNvPr id="23556" name="Slide Number Placeholder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nSpc>
                <a:spcPct val="100000"/>
              </a:lnSpc>
              <a:buClrTx/>
              <a:buSzTx/>
              <a:buFontTx/>
              <a:buNone/>
            </a:pPr>
            <a:fld id="{CEAAC7E2-2AD0-4EEB-B3FC-175B7E6A0DF5}" type="slidenum">
              <a:rPr lang="en-US" altLang="en-US" sz="1200" smtClean="0">
                <a:solidFill>
                  <a:srgbClr val="787863"/>
                </a:solidFill>
                <a:latin typeface="Franklin Gothic Medium" panose="020B0603020102020204" pitchFamily="34" charset="0"/>
              </a:rPr>
              <a:pPr>
                <a:lnSpc>
                  <a:spcPct val="100000"/>
                </a:lnSpc>
                <a:buClrTx/>
                <a:buSzTx/>
                <a:buFontTx/>
                <a:buNone/>
              </a:pPr>
              <a:t>13</a:t>
            </a:fld>
            <a:endParaRPr lang="en-US" altLang="en-US" sz="1200" smtClean="0">
              <a:solidFill>
                <a:srgbClr val="787863"/>
              </a:solidFill>
              <a:latin typeface="Franklin Gothic Medium" panose="020B0603020102020204" pitchFamily="34" charset="0"/>
            </a:endParaRPr>
          </a:p>
        </p:txBody>
      </p:sp>
      <p:sp>
        <p:nvSpPr>
          <p:cNvPr id="6" name="Freeform 35"/>
          <p:cNvSpPr>
            <a:spLocks/>
          </p:cNvSpPr>
          <p:nvPr/>
        </p:nvSpPr>
        <p:spPr bwMode="auto">
          <a:xfrm>
            <a:off x="257175" y="5738813"/>
            <a:ext cx="2332038" cy="777875"/>
          </a:xfrm>
          <a:custGeom>
            <a:avLst/>
            <a:gdLst>
              <a:gd name="T0" fmla="*/ 2147483647 w 1548"/>
              <a:gd name="T1" fmla="*/ 0 h 519"/>
              <a:gd name="T2" fmla="*/ 2147483647 w 1548"/>
              <a:gd name="T3" fmla="*/ 0 h 519"/>
              <a:gd name="T4" fmla="*/ 2147483647 w 1548"/>
              <a:gd name="T5" fmla="*/ 2147483647 h 519"/>
              <a:gd name="T6" fmla="*/ 2147483647 w 1548"/>
              <a:gd name="T7" fmla="*/ 2147483647 h 519"/>
              <a:gd name="T8" fmla="*/ 2147483647 w 1548"/>
              <a:gd name="T9" fmla="*/ 2147483647 h 519"/>
              <a:gd name="T10" fmla="*/ 2147483647 w 1548"/>
              <a:gd name="T11" fmla="*/ 2147483647 h 519"/>
              <a:gd name="T12" fmla="*/ 2147483647 w 1548"/>
              <a:gd name="T13" fmla="*/ 2147483647 h 519"/>
              <a:gd name="T14" fmla="*/ 2147483647 w 1548"/>
              <a:gd name="T15" fmla="*/ 2147483647 h 519"/>
              <a:gd name="T16" fmla="*/ 2147483647 w 1548"/>
              <a:gd name="T17" fmla="*/ 2147483647 h 519"/>
              <a:gd name="T18" fmla="*/ 2147483647 w 1548"/>
              <a:gd name="T19" fmla="*/ 2147483647 h 519"/>
              <a:gd name="T20" fmla="*/ 0 w 1548"/>
              <a:gd name="T21" fmla="*/ 2147483647 h 519"/>
              <a:gd name="T22" fmla="*/ 2147483647 w 1548"/>
              <a:gd name="T23" fmla="*/ 0 h 5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48"/>
              <a:gd name="T37" fmla="*/ 0 h 519"/>
              <a:gd name="T38" fmla="*/ 1548 w 1548"/>
              <a:gd name="T39" fmla="*/ 519 h 5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48" h="519">
                <a:moveTo>
                  <a:pt x="529" y="0"/>
                </a:moveTo>
                <a:lnTo>
                  <a:pt x="1548" y="0"/>
                </a:lnTo>
                <a:lnTo>
                  <a:pt x="1238" y="519"/>
                </a:lnTo>
                <a:lnTo>
                  <a:pt x="1185" y="519"/>
                </a:lnTo>
                <a:lnTo>
                  <a:pt x="1046" y="519"/>
                </a:lnTo>
                <a:lnTo>
                  <a:pt x="846" y="519"/>
                </a:lnTo>
                <a:lnTo>
                  <a:pt x="620" y="519"/>
                </a:lnTo>
                <a:lnTo>
                  <a:pt x="392" y="519"/>
                </a:lnTo>
                <a:lnTo>
                  <a:pt x="195" y="519"/>
                </a:lnTo>
                <a:lnTo>
                  <a:pt x="53" y="519"/>
                </a:lnTo>
                <a:lnTo>
                  <a:pt x="0" y="519"/>
                </a:lnTo>
                <a:lnTo>
                  <a:pt x="529" y="0"/>
                </a:lnTo>
                <a:close/>
              </a:path>
            </a:pathLst>
          </a:custGeom>
          <a:solidFill>
            <a:schemeClr val="accent5"/>
          </a:solidFill>
          <a:ln w="19050">
            <a:solidFill>
              <a:srgbClr val="000000"/>
            </a:solidFill>
            <a:round/>
            <a:headEnd/>
            <a:tailEnd/>
          </a:ln>
        </p:spPr>
        <p:txBody>
          <a:bodyPr/>
          <a:lstStyle/>
          <a:p>
            <a:pPr eaLnBrk="1" hangingPunct="1">
              <a:defRPr/>
            </a:pPr>
            <a:endParaRPr lang="en-US">
              <a:latin typeface="Arial" charset="0"/>
              <a:ea typeface="ＭＳ Ｐゴシック" charset="-128"/>
            </a:endParaRPr>
          </a:p>
        </p:txBody>
      </p:sp>
      <p:sp>
        <p:nvSpPr>
          <p:cNvPr id="23558" name="Freeform 34"/>
          <p:cNvSpPr>
            <a:spLocks/>
          </p:cNvSpPr>
          <p:nvPr/>
        </p:nvSpPr>
        <p:spPr bwMode="auto">
          <a:xfrm>
            <a:off x="2252663" y="1812925"/>
            <a:ext cx="2908300" cy="3157538"/>
          </a:xfrm>
          <a:custGeom>
            <a:avLst/>
            <a:gdLst>
              <a:gd name="T0" fmla="*/ 2147483646 w 1930"/>
              <a:gd name="T1" fmla="*/ 0 h 2106"/>
              <a:gd name="T2" fmla="*/ 2147483646 w 1930"/>
              <a:gd name="T3" fmla="*/ 0 h 2106"/>
              <a:gd name="T4" fmla="*/ 2147483646 w 1930"/>
              <a:gd name="T5" fmla="*/ 2147483646 h 2106"/>
              <a:gd name="T6" fmla="*/ 0 w 1930"/>
              <a:gd name="T7" fmla="*/ 2147483646 h 2106"/>
              <a:gd name="T8" fmla="*/ 2147483646 w 1930"/>
              <a:gd name="T9" fmla="*/ 0 h 2106"/>
              <a:gd name="T10" fmla="*/ 0 60000 65536"/>
              <a:gd name="T11" fmla="*/ 0 60000 65536"/>
              <a:gd name="T12" fmla="*/ 0 60000 65536"/>
              <a:gd name="T13" fmla="*/ 0 60000 65536"/>
              <a:gd name="T14" fmla="*/ 0 60000 65536"/>
              <a:gd name="T15" fmla="*/ 0 w 1930"/>
              <a:gd name="T16" fmla="*/ 0 h 2106"/>
              <a:gd name="T17" fmla="*/ 1930 w 1930"/>
              <a:gd name="T18" fmla="*/ 2106 h 2106"/>
            </a:gdLst>
            <a:ahLst/>
            <a:cxnLst>
              <a:cxn ang="T10">
                <a:pos x="T0" y="T1"/>
              </a:cxn>
              <a:cxn ang="T11">
                <a:pos x="T2" y="T3"/>
              </a:cxn>
              <a:cxn ang="T12">
                <a:pos x="T4" y="T5"/>
              </a:cxn>
              <a:cxn ang="T13">
                <a:pos x="T6" y="T7"/>
              </a:cxn>
              <a:cxn ang="T14">
                <a:pos x="T8" y="T9"/>
              </a:cxn>
            </a:cxnLst>
            <a:rect l="T15" t="T16" r="T17" b="T18"/>
            <a:pathLst>
              <a:path w="1930" h="2106">
                <a:moveTo>
                  <a:pt x="1904" y="0"/>
                </a:moveTo>
                <a:lnTo>
                  <a:pt x="1930" y="0"/>
                </a:lnTo>
                <a:lnTo>
                  <a:pt x="685" y="2106"/>
                </a:lnTo>
                <a:lnTo>
                  <a:pt x="0" y="2106"/>
                </a:lnTo>
                <a:lnTo>
                  <a:pt x="1904"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59" name="Freeform 4"/>
          <p:cNvSpPr>
            <a:spLocks/>
          </p:cNvSpPr>
          <p:nvPr/>
        </p:nvSpPr>
        <p:spPr bwMode="auto">
          <a:xfrm>
            <a:off x="2100263" y="1817688"/>
            <a:ext cx="6083300" cy="4694237"/>
          </a:xfrm>
          <a:custGeom>
            <a:avLst/>
            <a:gdLst>
              <a:gd name="T0" fmla="*/ 0 w 4037"/>
              <a:gd name="T1" fmla="*/ 2147483646 h 3132"/>
              <a:gd name="T2" fmla="*/ 2147483646 w 4037"/>
              <a:gd name="T3" fmla="*/ 2147483646 h 3132"/>
              <a:gd name="T4" fmla="*/ 2147483646 w 4037"/>
              <a:gd name="T5" fmla="*/ 2147483646 h 3132"/>
              <a:gd name="T6" fmla="*/ 2147483646 w 4037"/>
              <a:gd name="T7" fmla="*/ 2147483646 h 3132"/>
              <a:gd name="T8" fmla="*/ 2147483646 w 4037"/>
              <a:gd name="T9" fmla="*/ 2147483646 h 3132"/>
              <a:gd name="T10" fmla="*/ 2147483646 w 4037"/>
              <a:gd name="T11" fmla="*/ 0 h 3132"/>
              <a:gd name="T12" fmla="*/ 2147483646 w 4037"/>
              <a:gd name="T13" fmla="*/ 2147483646 h 3132"/>
              <a:gd name="T14" fmla="*/ 2147483646 w 4037"/>
              <a:gd name="T15" fmla="*/ 2147483646 h 3132"/>
              <a:gd name="T16" fmla="*/ 2147483646 w 4037"/>
              <a:gd name="T17" fmla="*/ 2147483646 h 3132"/>
              <a:gd name="T18" fmla="*/ 2147483646 w 4037"/>
              <a:gd name="T19" fmla="*/ 2147483646 h 3132"/>
              <a:gd name="T20" fmla="*/ 2147483646 w 4037"/>
              <a:gd name="T21" fmla="*/ 2147483646 h 3132"/>
              <a:gd name="T22" fmla="*/ 0 w 4037"/>
              <a:gd name="T23" fmla="*/ 2147483646 h 31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37"/>
              <a:gd name="T37" fmla="*/ 0 h 3132"/>
              <a:gd name="T38" fmla="*/ 4037 w 4037"/>
              <a:gd name="T39" fmla="*/ 3132 h 31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37" h="3132">
                <a:moveTo>
                  <a:pt x="0" y="3132"/>
                </a:moveTo>
                <a:lnTo>
                  <a:pt x="295" y="2620"/>
                </a:lnTo>
                <a:lnTo>
                  <a:pt x="382" y="2620"/>
                </a:lnTo>
                <a:lnTo>
                  <a:pt x="692" y="2106"/>
                </a:lnTo>
                <a:lnTo>
                  <a:pt x="762" y="2106"/>
                </a:lnTo>
                <a:lnTo>
                  <a:pt x="2016" y="0"/>
                </a:lnTo>
                <a:lnTo>
                  <a:pt x="3283" y="2106"/>
                </a:lnTo>
                <a:lnTo>
                  <a:pt x="3350" y="2106"/>
                </a:lnTo>
                <a:lnTo>
                  <a:pt x="3650" y="2620"/>
                </a:lnTo>
                <a:lnTo>
                  <a:pt x="3727" y="2620"/>
                </a:lnTo>
                <a:lnTo>
                  <a:pt x="4037" y="3132"/>
                </a:lnTo>
                <a:lnTo>
                  <a:pt x="0" y="3132"/>
                </a:lnTo>
                <a:close/>
              </a:path>
            </a:pathLst>
          </a:custGeom>
          <a:solidFill>
            <a:srgbClr val="9EB060"/>
          </a:solidFill>
          <a:ln w="19050">
            <a:solidFill>
              <a:srgbClr val="000000"/>
            </a:solidFill>
            <a:round/>
            <a:headEnd/>
            <a:tailEnd/>
          </a:ln>
        </p:spPr>
        <p:txBody>
          <a:bodyPr/>
          <a:lstStyle/>
          <a:p>
            <a:endParaRPr lang="en-US"/>
          </a:p>
        </p:txBody>
      </p:sp>
      <p:sp>
        <p:nvSpPr>
          <p:cNvPr id="9" name="Freeform 5"/>
          <p:cNvSpPr>
            <a:spLocks/>
          </p:cNvSpPr>
          <p:nvPr/>
        </p:nvSpPr>
        <p:spPr bwMode="auto">
          <a:xfrm>
            <a:off x="1373188" y="4979988"/>
            <a:ext cx="1820862" cy="766762"/>
          </a:xfrm>
          <a:custGeom>
            <a:avLst/>
            <a:gdLst>
              <a:gd name="T0" fmla="*/ 2147483647 w 1209"/>
              <a:gd name="T1" fmla="*/ 0 h 512"/>
              <a:gd name="T2" fmla="*/ 2147483647 w 1209"/>
              <a:gd name="T3" fmla="*/ 0 h 512"/>
              <a:gd name="T4" fmla="*/ 2147483647 w 1209"/>
              <a:gd name="T5" fmla="*/ 2147483647 h 512"/>
              <a:gd name="T6" fmla="*/ 2147483647 w 1209"/>
              <a:gd name="T7" fmla="*/ 2147483647 h 512"/>
              <a:gd name="T8" fmla="*/ 2147483647 w 1209"/>
              <a:gd name="T9" fmla="*/ 2147483647 h 512"/>
              <a:gd name="T10" fmla="*/ 2147483647 w 1209"/>
              <a:gd name="T11" fmla="*/ 2147483647 h 512"/>
              <a:gd name="T12" fmla="*/ 2147483647 w 1209"/>
              <a:gd name="T13" fmla="*/ 2147483647 h 512"/>
              <a:gd name="T14" fmla="*/ 2147483647 w 1209"/>
              <a:gd name="T15" fmla="*/ 2147483647 h 512"/>
              <a:gd name="T16" fmla="*/ 2147483647 w 1209"/>
              <a:gd name="T17" fmla="*/ 2147483647 h 512"/>
              <a:gd name="T18" fmla="*/ 2147483647 w 1209"/>
              <a:gd name="T19" fmla="*/ 2147483647 h 512"/>
              <a:gd name="T20" fmla="*/ 0 w 1209"/>
              <a:gd name="T21" fmla="*/ 2147483647 h 512"/>
              <a:gd name="T22" fmla="*/ 2147483647 w 1209"/>
              <a:gd name="T23" fmla="*/ 0 h 5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09"/>
              <a:gd name="T37" fmla="*/ 0 h 512"/>
              <a:gd name="T38" fmla="*/ 1209 w 1209"/>
              <a:gd name="T39" fmla="*/ 512 h 5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09" h="512">
                <a:moveTo>
                  <a:pt x="444" y="0"/>
                </a:moveTo>
                <a:lnTo>
                  <a:pt x="1209" y="0"/>
                </a:lnTo>
                <a:lnTo>
                  <a:pt x="884" y="512"/>
                </a:lnTo>
                <a:lnTo>
                  <a:pt x="848" y="512"/>
                </a:lnTo>
                <a:lnTo>
                  <a:pt x="747" y="512"/>
                </a:lnTo>
                <a:lnTo>
                  <a:pt x="605" y="512"/>
                </a:lnTo>
                <a:lnTo>
                  <a:pt x="442" y="512"/>
                </a:lnTo>
                <a:lnTo>
                  <a:pt x="279" y="512"/>
                </a:lnTo>
                <a:lnTo>
                  <a:pt x="137" y="512"/>
                </a:lnTo>
                <a:lnTo>
                  <a:pt x="38" y="512"/>
                </a:lnTo>
                <a:lnTo>
                  <a:pt x="0" y="512"/>
                </a:lnTo>
                <a:lnTo>
                  <a:pt x="444" y="0"/>
                </a:lnTo>
                <a:close/>
              </a:path>
            </a:pathLst>
          </a:custGeom>
          <a:solidFill>
            <a:schemeClr val="accent6"/>
          </a:solidFill>
          <a:ln w="9525">
            <a:noFill/>
            <a:round/>
            <a:headEnd/>
            <a:tailEnd/>
          </a:ln>
        </p:spPr>
        <p:txBody>
          <a:bodyPr/>
          <a:lstStyle/>
          <a:p>
            <a:pPr eaLnBrk="1" hangingPunct="1">
              <a:defRPr/>
            </a:pPr>
            <a:endParaRPr lang="en-US">
              <a:latin typeface="Arial" charset="0"/>
              <a:ea typeface="ＭＳ Ｐゴシック" charset="-128"/>
            </a:endParaRPr>
          </a:p>
        </p:txBody>
      </p:sp>
      <p:sp>
        <p:nvSpPr>
          <p:cNvPr id="23561" name="Text Box 166"/>
          <p:cNvSpPr txBox="1">
            <a:spLocks noChangeArrowheads="1"/>
          </p:cNvSpPr>
          <p:nvPr/>
        </p:nvSpPr>
        <p:spPr bwMode="auto">
          <a:xfrm>
            <a:off x="4456113" y="2606675"/>
            <a:ext cx="15176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gn="ctr">
              <a:lnSpc>
                <a:spcPct val="100000"/>
              </a:lnSpc>
              <a:buClrTx/>
              <a:buSzTx/>
              <a:buFontTx/>
              <a:buNone/>
            </a:pPr>
            <a:r>
              <a:rPr lang="en-US" altLang="en-US" sz="1400" b="1">
                <a:solidFill>
                  <a:schemeClr val="bg1"/>
                </a:solidFill>
                <a:latin typeface="Century Gothic" panose="020B0502020202020204" pitchFamily="34" charset="0"/>
              </a:rPr>
              <a:t>Options, Commodities, etc.</a:t>
            </a:r>
          </a:p>
        </p:txBody>
      </p:sp>
      <p:sp>
        <p:nvSpPr>
          <p:cNvPr id="23562" name="Text Box 167"/>
          <p:cNvSpPr txBox="1">
            <a:spLocks noChangeArrowheads="1"/>
          </p:cNvSpPr>
          <p:nvPr/>
        </p:nvSpPr>
        <p:spPr bwMode="auto">
          <a:xfrm>
            <a:off x="4381500" y="5865813"/>
            <a:ext cx="1517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gn="ctr">
              <a:lnSpc>
                <a:spcPct val="100000"/>
              </a:lnSpc>
              <a:buClrTx/>
              <a:buSzTx/>
              <a:buFontTx/>
              <a:buNone/>
            </a:pPr>
            <a:r>
              <a:rPr lang="en-US" altLang="en-US" sz="1400" b="1">
                <a:latin typeface="Century Gothic" panose="020B0502020202020204" pitchFamily="34" charset="0"/>
              </a:rPr>
              <a:t>Controlled Spending</a:t>
            </a:r>
          </a:p>
        </p:txBody>
      </p:sp>
      <p:sp>
        <p:nvSpPr>
          <p:cNvPr id="23563" name="Text Box 167"/>
          <p:cNvSpPr txBox="1">
            <a:spLocks noChangeArrowheads="1"/>
          </p:cNvSpPr>
          <p:nvPr/>
        </p:nvSpPr>
        <p:spPr bwMode="auto">
          <a:xfrm>
            <a:off x="2601913" y="5884863"/>
            <a:ext cx="1517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gn="ctr">
              <a:lnSpc>
                <a:spcPct val="100000"/>
              </a:lnSpc>
              <a:buClrTx/>
              <a:buSzTx/>
              <a:buFontTx/>
              <a:buNone/>
            </a:pPr>
            <a:r>
              <a:rPr lang="en-US" altLang="en-US" sz="1400" b="1">
                <a:latin typeface="Century Gothic" panose="020B0502020202020204" pitchFamily="34" charset="0"/>
              </a:rPr>
              <a:t>Adequate</a:t>
            </a:r>
          </a:p>
          <a:p>
            <a:pPr algn="ctr">
              <a:lnSpc>
                <a:spcPct val="100000"/>
              </a:lnSpc>
              <a:buClrTx/>
              <a:buSzTx/>
              <a:buFontTx/>
              <a:buNone/>
            </a:pPr>
            <a:r>
              <a:rPr lang="en-US" altLang="en-US" sz="1400" b="1">
                <a:latin typeface="Century Gothic" panose="020B0502020202020204" pitchFamily="34" charset="0"/>
              </a:rPr>
              <a:t>Income</a:t>
            </a:r>
          </a:p>
        </p:txBody>
      </p:sp>
      <p:sp>
        <p:nvSpPr>
          <p:cNvPr id="23564" name="Text Box 167"/>
          <p:cNvSpPr txBox="1">
            <a:spLocks noChangeArrowheads="1"/>
          </p:cNvSpPr>
          <p:nvPr/>
        </p:nvSpPr>
        <p:spPr bwMode="auto">
          <a:xfrm>
            <a:off x="6203950" y="5888038"/>
            <a:ext cx="1517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gn="ctr">
              <a:lnSpc>
                <a:spcPct val="100000"/>
              </a:lnSpc>
              <a:buClrTx/>
              <a:buSzTx/>
              <a:buFontTx/>
              <a:buNone/>
            </a:pPr>
            <a:r>
              <a:rPr lang="en-US" altLang="en-US" sz="1400" b="1">
                <a:latin typeface="Century Gothic" panose="020B0502020202020204" pitchFamily="34" charset="0"/>
              </a:rPr>
              <a:t>Adequate </a:t>
            </a:r>
          </a:p>
          <a:p>
            <a:pPr algn="ctr">
              <a:lnSpc>
                <a:spcPct val="100000"/>
              </a:lnSpc>
              <a:buClrTx/>
              <a:buSzTx/>
              <a:buFontTx/>
              <a:buNone/>
            </a:pPr>
            <a:r>
              <a:rPr lang="en-US" altLang="en-US" sz="1400" b="1">
                <a:latin typeface="Century Gothic" panose="020B0502020202020204" pitchFamily="34" charset="0"/>
              </a:rPr>
              <a:t>Insurance</a:t>
            </a:r>
          </a:p>
        </p:txBody>
      </p:sp>
      <p:sp>
        <p:nvSpPr>
          <p:cNvPr id="23565" name="Text Box 167"/>
          <p:cNvSpPr txBox="1">
            <a:spLocks noChangeArrowheads="1"/>
          </p:cNvSpPr>
          <p:nvPr/>
        </p:nvSpPr>
        <p:spPr bwMode="auto">
          <a:xfrm>
            <a:off x="5813425" y="5121275"/>
            <a:ext cx="1517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gn="ctr">
              <a:lnSpc>
                <a:spcPct val="100000"/>
              </a:lnSpc>
              <a:buClrTx/>
              <a:buSzTx/>
              <a:buFontTx/>
              <a:buNone/>
            </a:pPr>
            <a:r>
              <a:rPr lang="en-US" altLang="en-US" sz="1400" b="1">
                <a:latin typeface="Arial" panose="020B0604020202020204" pitchFamily="34" charset="0"/>
              </a:rPr>
              <a:t>Goal-</a:t>
            </a:r>
          </a:p>
          <a:p>
            <a:pPr algn="ctr">
              <a:lnSpc>
                <a:spcPct val="100000"/>
              </a:lnSpc>
              <a:buClrTx/>
              <a:buSzTx/>
              <a:buFontTx/>
              <a:buNone/>
            </a:pPr>
            <a:r>
              <a:rPr lang="en-US" altLang="en-US" sz="1400" b="1">
                <a:latin typeface="Arial" panose="020B0604020202020204" pitchFamily="34" charset="0"/>
              </a:rPr>
              <a:t>Getter</a:t>
            </a:r>
            <a:endParaRPr lang="en-US" altLang="en-US" sz="1400">
              <a:latin typeface="Arial" panose="020B0604020202020204" pitchFamily="34" charset="0"/>
            </a:endParaRPr>
          </a:p>
        </p:txBody>
      </p:sp>
      <p:sp>
        <p:nvSpPr>
          <p:cNvPr id="23566" name="Text Box 167"/>
          <p:cNvSpPr txBox="1">
            <a:spLocks noChangeArrowheads="1"/>
          </p:cNvSpPr>
          <p:nvPr/>
        </p:nvSpPr>
        <p:spPr bwMode="auto">
          <a:xfrm>
            <a:off x="4389438" y="5200650"/>
            <a:ext cx="1517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gn="ctr">
              <a:lnSpc>
                <a:spcPct val="100000"/>
              </a:lnSpc>
              <a:buClrTx/>
              <a:buSzTx/>
              <a:buFontTx/>
              <a:buNone/>
            </a:pPr>
            <a:r>
              <a:rPr lang="en-US" altLang="en-US" sz="1400" b="1">
                <a:latin typeface="Arial" panose="020B0604020202020204" pitchFamily="34" charset="0"/>
              </a:rPr>
              <a:t>Emergency</a:t>
            </a:r>
            <a:endParaRPr lang="en-US" altLang="en-US" sz="1400">
              <a:latin typeface="Arial" panose="020B0604020202020204" pitchFamily="34" charset="0"/>
            </a:endParaRPr>
          </a:p>
        </p:txBody>
      </p:sp>
      <p:sp>
        <p:nvSpPr>
          <p:cNvPr id="23567" name="Text Box 167"/>
          <p:cNvSpPr txBox="1">
            <a:spLocks noChangeArrowheads="1"/>
          </p:cNvSpPr>
          <p:nvPr/>
        </p:nvSpPr>
        <p:spPr bwMode="auto">
          <a:xfrm>
            <a:off x="2965450" y="5216525"/>
            <a:ext cx="1517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gn="ctr">
              <a:lnSpc>
                <a:spcPct val="100000"/>
              </a:lnSpc>
              <a:buClrTx/>
              <a:buSzTx/>
              <a:buFontTx/>
              <a:buNone/>
            </a:pPr>
            <a:r>
              <a:rPr lang="en-US" altLang="en-US" sz="1400" b="1">
                <a:latin typeface="Arial" panose="020B0604020202020204" pitchFamily="34" charset="0"/>
              </a:rPr>
              <a:t>Reserve</a:t>
            </a:r>
            <a:endParaRPr lang="en-US" altLang="en-US" sz="1400">
              <a:latin typeface="Arial" panose="020B0604020202020204" pitchFamily="34" charset="0"/>
            </a:endParaRPr>
          </a:p>
        </p:txBody>
      </p:sp>
      <p:sp>
        <p:nvSpPr>
          <p:cNvPr id="23568" name="Text Box 167"/>
          <p:cNvSpPr txBox="1">
            <a:spLocks noChangeArrowheads="1"/>
          </p:cNvSpPr>
          <p:nvPr/>
        </p:nvSpPr>
        <p:spPr bwMode="auto">
          <a:xfrm>
            <a:off x="1628775" y="5097463"/>
            <a:ext cx="1517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gn="ctr">
              <a:lnSpc>
                <a:spcPct val="100000"/>
              </a:lnSpc>
              <a:buClrTx/>
              <a:buSzTx/>
              <a:buFontTx/>
              <a:buNone/>
            </a:pPr>
            <a:r>
              <a:rPr lang="en-US" altLang="en-US" sz="1400" b="1">
                <a:solidFill>
                  <a:schemeClr val="bg1"/>
                </a:solidFill>
                <a:latin typeface="Century Gothic" panose="020B0502020202020204" pitchFamily="34" charset="0"/>
              </a:rPr>
              <a:t>SAVINGS</a:t>
            </a:r>
          </a:p>
          <a:p>
            <a:pPr algn="ctr">
              <a:lnSpc>
                <a:spcPct val="100000"/>
              </a:lnSpc>
              <a:buClrTx/>
              <a:buSzTx/>
              <a:buFontTx/>
              <a:buNone/>
            </a:pPr>
            <a:r>
              <a:rPr lang="en-US" altLang="en-US" sz="1400" b="1">
                <a:solidFill>
                  <a:schemeClr val="bg1"/>
                </a:solidFill>
                <a:latin typeface="Century Gothic" panose="020B0502020202020204" pitchFamily="34" charset="0"/>
              </a:rPr>
              <a:t>LEVEL</a:t>
            </a:r>
          </a:p>
        </p:txBody>
      </p:sp>
      <p:sp>
        <p:nvSpPr>
          <p:cNvPr id="23569" name="Text Box 167"/>
          <p:cNvSpPr txBox="1">
            <a:spLocks noChangeArrowheads="1"/>
          </p:cNvSpPr>
          <p:nvPr/>
        </p:nvSpPr>
        <p:spPr bwMode="auto">
          <a:xfrm>
            <a:off x="863600" y="5870575"/>
            <a:ext cx="1517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gn="ctr">
              <a:lnSpc>
                <a:spcPct val="100000"/>
              </a:lnSpc>
              <a:buClrTx/>
              <a:buSzTx/>
              <a:buFontTx/>
              <a:buNone/>
            </a:pPr>
            <a:r>
              <a:rPr lang="en-US" altLang="en-US" sz="1400" b="1">
                <a:solidFill>
                  <a:schemeClr val="bg1"/>
                </a:solidFill>
                <a:latin typeface="Century Gothic" panose="020B0502020202020204" pitchFamily="34" charset="0"/>
              </a:rPr>
              <a:t>MANAGEMENT</a:t>
            </a:r>
          </a:p>
          <a:p>
            <a:pPr algn="ctr">
              <a:lnSpc>
                <a:spcPct val="100000"/>
              </a:lnSpc>
              <a:buClrTx/>
              <a:buSzTx/>
              <a:buFontTx/>
              <a:buNone/>
            </a:pPr>
            <a:r>
              <a:rPr lang="en-US" altLang="en-US" sz="1400" b="1">
                <a:solidFill>
                  <a:schemeClr val="bg1"/>
                </a:solidFill>
                <a:latin typeface="Century Gothic" panose="020B0502020202020204" pitchFamily="34" charset="0"/>
              </a:rPr>
              <a:t>LEVEL</a:t>
            </a:r>
          </a:p>
        </p:txBody>
      </p:sp>
      <p:sp>
        <p:nvSpPr>
          <p:cNvPr id="23570" name="Text Box 167"/>
          <p:cNvSpPr txBox="1">
            <a:spLocks noChangeArrowheads="1"/>
          </p:cNvSpPr>
          <p:nvPr/>
        </p:nvSpPr>
        <p:spPr bwMode="auto">
          <a:xfrm>
            <a:off x="3475038" y="4425950"/>
            <a:ext cx="12350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gn="ctr">
              <a:lnSpc>
                <a:spcPct val="100000"/>
              </a:lnSpc>
              <a:buClrTx/>
              <a:buSzTx/>
              <a:buFontTx/>
              <a:buNone/>
            </a:pPr>
            <a:r>
              <a:rPr lang="en-US" altLang="en-US" sz="1400" b="1">
                <a:latin typeface="Century Gothic" panose="020B0502020202020204" pitchFamily="34" charset="0"/>
              </a:rPr>
              <a:t>Stocks</a:t>
            </a:r>
          </a:p>
        </p:txBody>
      </p:sp>
      <p:sp>
        <p:nvSpPr>
          <p:cNvPr id="23571" name="Text Box 167"/>
          <p:cNvSpPr txBox="1">
            <a:spLocks noChangeArrowheads="1"/>
          </p:cNvSpPr>
          <p:nvPr/>
        </p:nvSpPr>
        <p:spPr bwMode="auto">
          <a:xfrm>
            <a:off x="4548188" y="4427538"/>
            <a:ext cx="12350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gn="ctr">
              <a:lnSpc>
                <a:spcPct val="100000"/>
              </a:lnSpc>
              <a:buClrTx/>
              <a:buSzTx/>
              <a:buFontTx/>
              <a:buNone/>
            </a:pPr>
            <a:r>
              <a:rPr lang="en-US" altLang="en-US" sz="1400" b="1">
                <a:latin typeface="Century Gothic" panose="020B0502020202020204" pitchFamily="34" charset="0"/>
              </a:rPr>
              <a:t>Bonds</a:t>
            </a:r>
          </a:p>
        </p:txBody>
      </p:sp>
      <p:sp>
        <p:nvSpPr>
          <p:cNvPr id="23572" name="Text Box 167"/>
          <p:cNvSpPr txBox="1">
            <a:spLocks noChangeArrowheads="1"/>
          </p:cNvSpPr>
          <p:nvPr/>
        </p:nvSpPr>
        <p:spPr bwMode="auto">
          <a:xfrm>
            <a:off x="5589588" y="4332288"/>
            <a:ext cx="123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gn="ctr">
              <a:lnSpc>
                <a:spcPct val="100000"/>
              </a:lnSpc>
              <a:buClrTx/>
              <a:buSzTx/>
              <a:buFontTx/>
              <a:buNone/>
            </a:pPr>
            <a:r>
              <a:rPr lang="en-US" altLang="en-US" sz="1400" b="1">
                <a:latin typeface="Century Gothic" panose="020B0502020202020204" pitchFamily="34" charset="0"/>
              </a:rPr>
              <a:t>Mutual</a:t>
            </a:r>
          </a:p>
          <a:p>
            <a:pPr algn="ctr">
              <a:lnSpc>
                <a:spcPct val="100000"/>
              </a:lnSpc>
              <a:buClrTx/>
              <a:buSzTx/>
              <a:buFontTx/>
              <a:buNone/>
            </a:pPr>
            <a:r>
              <a:rPr lang="en-US" altLang="en-US" sz="1400" b="1">
                <a:latin typeface="Century Gothic" panose="020B0502020202020204" pitchFamily="34" charset="0"/>
              </a:rPr>
              <a:t>Funds</a:t>
            </a:r>
          </a:p>
        </p:txBody>
      </p:sp>
      <p:sp>
        <p:nvSpPr>
          <p:cNvPr id="23573" name="Text Box 167"/>
          <p:cNvSpPr txBox="1">
            <a:spLocks noChangeArrowheads="1"/>
          </p:cNvSpPr>
          <p:nvPr/>
        </p:nvSpPr>
        <p:spPr bwMode="auto">
          <a:xfrm>
            <a:off x="3992563" y="3568700"/>
            <a:ext cx="123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gn="ctr">
              <a:lnSpc>
                <a:spcPct val="100000"/>
              </a:lnSpc>
              <a:buClrTx/>
              <a:buSzTx/>
              <a:buFontTx/>
              <a:buNone/>
            </a:pPr>
            <a:r>
              <a:rPr lang="en-US" altLang="en-US" sz="1400" b="1">
                <a:latin typeface="Century Gothic" panose="020B0502020202020204" pitchFamily="34" charset="0"/>
              </a:rPr>
              <a:t>Real</a:t>
            </a:r>
          </a:p>
          <a:p>
            <a:pPr algn="ctr">
              <a:lnSpc>
                <a:spcPct val="100000"/>
              </a:lnSpc>
              <a:buClrTx/>
              <a:buSzTx/>
              <a:buFontTx/>
              <a:buNone/>
            </a:pPr>
            <a:r>
              <a:rPr lang="en-US" altLang="en-US" sz="1400" b="1">
                <a:latin typeface="Century Gothic" panose="020B0502020202020204" pitchFamily="34" charset="0"/>
              </a:rPr>
              <a:t>Estate</a:t>
            </a:r>
          </a:p>
        </p:txBody>
      </p:sp>
      <p:sp>
        <p:nvSpPr>
          <p:cNvPr id="23574" name="Text Box 167"/>
          <p:cNvSpPr txBox="1">
            <a:spLocks noChangeArrowheads="1"/>
          </p:cNvSpPr>
          <p:nvPr/>
        </p:nvSpPr>
        <p:spPr bwMode="auto">
          <a:xfrm>
            <a:off x="5091113" y="3578225"/>
            <a:ext cx="123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gn="ctr">
              <a:lnSpc>
                <a:spcPct val="100000"/>
              </a:lnSpc>
              <a:buClrTx/>
              <a:buSzTx/>
              <a:buFontTx/>
              <a:buNone/>
            </a:pPr>
            <a:r>
              <a:rPr lang="en-US" altLang="en-US" sz="1400" b="1">
                <a:latin typeface="Century Gothic" panose="020B0502020202020204" pitchFamily="34" charset="0"/>
              </a:rPr>
              <a:t>Hard</a:t>
            </a:r>
          </a:p>
          <a:p>
            <a:pPr algn="ctr">
              <a:lnSpc>
                <a:spcPct val="100000"/>
              </a:lnSpc>
              <a:buClrTx/>
              <a:buSzTx/>
              <a:buFontTx/>
              <a:buNone/>
            </a:pPr>
            <a:r>
              <a:rPr lang="en-US" altLang="en-US" sz="1400" b="1">
                <a:latin typeface="Century Gothic" panose="020B0502020202020204" pitchFamily="34" charset="0"/>
              </a:rPr>
              <a:t>Assets</a:t>
            </a:r>
          </a:p>
        </p:txBody>
      </p:sp>
      <p:sp>
        <p:nvSpPr>
          <p:cNvPr id="23575" name="Text Box 167"/>
          <p:cNvSpPr txBox="1">
            <a:spLocks noChangeArrowheads="1"/>
          </p:cNvSpPr>
          <p:nvPr/>
        </p:nvSpPr>
        <p:spPr bwMode="auto">
          <a:xfrm rot="-3290777">
            <a:off x="2351088" y="3856038"/>
            <a:ext cx="2298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gn="ctr">
              <a:lnSpc>
                <a:spcPct val="100000"/>
              </a:lnSpc>
              <a:buClrTx/>
              <a:buSzTx/>
              <a:buFontTx/>
              <a:buNone/>
            </a:pPr>
            <a:r>
              <a:rPr lang="en-US" altLang="en-US" sz="1400" b="1">
                <a:solidFill>
                  <a:schemeClr val="bg1"/>
                </a:solidFill>
                <a:latin typeface="Century Gothic" panose="020B0502020202020204" pitchFamily="34" charset="0"/>
              </a:rPr>
              <a:t>INVESTMENT LEVELS</a:t>
            </a:r>
          </a:p>
        </p:txBody>
      </p:sp>
      <p:sp>
        <p:nvSpPr>
          <p:cNvPr id="23576" name="Freeform 31"/>
          <p:cNvSpPr>
            <a:spLocks/>
          </p:cNvSpPr>
          <p:nvPr/>
        </p:nvSpPr>
        <p:spPr bwMode="auto">
          <a:xfrm>
            <a:off x="222250" y="5751513"/>
            <a:ext cx="7947025" cy="788987"/>
          </a:xfrm>
          <a:custGeom>
            <a:avLst/>
            <a:gdLst>
              <a:gd name="T0" fmla="*/ 0 w 5006"/>
              <a:gd name="T1" fmla="*/ 2147483646 h 497"/>
              <a:gd name="T2" fmla="*/ 2147483646 w 5006"/>
              <a:gd name="T3" fmla="*/ 2147483646 h 497"/>
              <a:gd name="T4" fmla="*/ 2147483646 w 5006"/>
              <a:gd name="T5" fmla="*/ 0 h 497"/>
              <a:gd name="T6" fmla="*/ 2147483646 w 5006"/>
              <a:gd name="T7" fmla="*/ 0 h 497"/>
              <a:gd name="T8" fmla="*/ 0 w 5006"/>
              <a:gd name="T9" fmla="*/ 2147483646 h 497"/>
              <a:gd name="T10" fmla="*/ 0 60000 65536"/>
              <a:gd name="T11" fmla="*/ 0 60000 65536"/>
              <a:gd name="T12" fmla="*/ 0 60000 65536"/>
              <a:gd name="T13" fmla="*/ 0 60000 65536"/>
              <a:gd name="T14" fmla="*/ 0 60000 65536"/>
              <a:gd name="T15" fmla="*/ 0 w 5006"/>
              <a:gd name="T16" fmla="*/ 0 h 497"/>
              <a:gd name="T17" fmla="*/ 5006 w 5006"/>
              <a:gd name="T18" fmla="*/ 497 h 497"/>
            </a:gdLst>
            <a:ahLst/>
            <a:cxnLst>
              <a:cxn ang="T10">
                <a:pos x="T0" y="T1"/>
              </a:cxn>
              <a:cxn ang="T11">
                <a:pos x="T2" y="T3"/>
              </a:cxn>
              <a:cxn ang="T12">
                <a:pos x="T4" y="T5"/>
              </a:cxn>
              <a:cxn ang="T13">
                <a:pos x="T6" y="T7"/>
              </a:cxn>
              <a:cxn ang="T14">
                <a:pos x="T8" y="T9"/>
              </a:cxn>
            </a:cxnLst>
            <a:rect l="T15" t="T16" r="T17" b="T18"/>
            <a:pathLst>
              <a:path w="5006" h="497">
                <a:moveTo>
                  <a:pt x="0" y="497"/>
                </a:moveTo>
                <a:lnTo>
                  <a:pt x="5006" y="497"/>
                </a:lnTo>
                <a:lnTo>
                  <a:pt x="4706" y="0"/>
                </a:lnTo>
                <a:lnTo>
                  <a:pt x="506" y="0"/>
                </a:lnTo>
                <a:lnTo>
                  <a:pt x="0" y="497"/>
                </a:lnTo>
                <a:close/>
              </a:path>
            </a:pathLst>
          </a:custGeom>
          <a:noFill/>
          <a:ln w="57150">
            <a:solidFill>
              <a:srgbClr val="7E291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577" name="Freeform 32"/>
          <p:cNvSpPr>
            <a:spLocks/>
          </p:cNvSpPr>
          <p:nvPr/>
        </p:nvSpPr>
        <p:spPr bwMode="auto">
          <a:xfrm>
            <a:off x="1389063" y="4970463"/>
            <a:ext cx="6207125" cy="766762"/>
          </a:xfrm>
          <a:custGeom>
            <a:avLst/>
            <a:gdLst>
              <a:gd name="T0" fmla="*/ 0 w 3910"/>
              <a:gd name="T1" fmla="*/ 2147483646 h 483"/>
              <a:gd name="T2" fmla="*/ 2147483646 w 3910"/>
              <a:gd name="T3" fmla="*/ 2147483646 h 483"/>
              <a:gd name="T4" fmla="*/ 2147483646 w 3910"/>
              <a:gd name="T5" fmla="*/ 2147483646 h 483"/>
              <a:gd name="T6" fmla="*/ 2147483646 w 3910"/>
              <a:gd name="T7" fmla="*/ 0 h 483"/>
              <a:gd name="T8" fmla="*/ 0 w 3910"/>
              <a:gd name="T9" fmla="*/ 2147483646 h 483"/>
              <a:gd name="T10" fmla="*/ 0 60000 65536"/>
              <a:gd name="T11" fmla="*/ 0 60000 65536"/>
              <a:gd name="T12" fmla="*/ 0 60000 65536"/>
              <a:gd name="T13" fmla="*/ 0 60000 65536"/>
              <a:gd name="T14" fmla="*/ 0 60000 65536"/>
              <a:gd name="T15" fmla="*/ 0 w 3910"/>
              <a:gd name="T16" fmla="*/ 0 h 483"/>
              <a:gd name="T17" fmla="*/ 3910 w 3910"/>
              <a:gd name="T18" fmla="*/ 483 h 483"/>
            </a:gdLst>
            <a:ahLst/>
            <a:cxnLst>
              <a:cxn ang="T10">
                <a:pos x="T0" y="T1"/>
              </a:cxn>
              <a:cxn ang="T11">
                <a:pos x="T2" y="T3"/>
              </a:cxn>
              <a:cxn ang="T12">
                <a:pos x="T4" y="T5"/>
              </a:cxn>
              <a:cxn ang="T13">
                <a:pos x="T6" y="T7"/>
              </a:cxn>
              <a:cxn ang="T14">
                <a:pos x="T8" y="T9"/>
              </a:cxn>
            </a:cxnLst>
            <a:rect l="T15" t="T16" r="T17" b="T18"/>
            <a:pathLst>
              <a:path w="3910" h="483">
                <a:moveTo>
                  <a:pt x="0" y="473"/>
                </a:moveTo>
                <a:lnTo>
                  <a:pt x="3910" y="483"/>
                </a:lnTo>
                <a:lnTo>
                  <a:pt x="3643" y="5"/>
                </a:lnTo>
                <a:lnTo>
                  <a:pt x="412" y="0"/>
                </a:lnTo>
                <a:lnTo>
                  <a:pt x="0" y="473"/>
                </a:lnTo>
                <a:close/>
              </a:path>
            </a:pathLst>
          </a:custGeom>
          <a:noFill/>
          <a:ln w="57150">
            <a:solidFill>
              <a:srgbClr val="7E291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578" name="Freeform 33"/>
          <p:cNvSpPr>
            <a:spLocks/>
          </p:cNvSpPr>
          <p:nvPr/>
        </p:nvSpPr>
        <p:spPr bwMode="auto">
          <a:xfrm>
            <a:off x="2266950" y="1803400"/>
            <a:ext cx="4794250" cy="3167063"/>
          </a:xfrm>
          <a:custGeom>
            <a:avLst/>
            <a:gdLst>
              <a:gd name="T0" fmla="*/ 0 w 3020"/>
              <a:gd name="T1" fmla="*/ 2147483646 h 1995"/>
              <a:gd name="T2" fmla="*/ 2147483646 w 3020"/>
              <a:gd name="T3" fmla="*/ 2147483646 h 1995"/>
              <a:gd name="T4" fmla="*/ 2147483646 w 3020"/>
              <a:gd name="T5" fmla="*/ 0 h 1995"/>
              <a:gd name="T6" fmla="*/ 2147483646 w 3020"/>
              <a:gd name="T7" fmla="*/ 2147483646 h 1995"/>
              <a:gd name="T8" fmla="*/ 0 w 3020"/>
              <a:gd name="T9" fmla="*/ 2147483646 h 1995"/>
              <a:gd name="T10" fmla="*/ 0 60000 65536"/>
              <a:gd name="T11" fmla="*/ 0 60000 65536"/>
              <a:gd name="T12" fmla="*/ 0 60000 65536"/>
              <a:gd name="T13" fmla="*/ 0 60000 65536"/>
              <a:gd name="T14" fmla="*/ 0 60000 65536"/>
              <a:gd name="T15" fmla="*/ 0 w 3020"/>
              <a:gd name="T16" fmla="*/ 0 h 1995"/>
              <a:gd name="T17" fmla="*/ 3020 w 3020"/>
              <a:gd name="T18" fmla="*/ 1995 h 1995"/>
            </a:gdLst>
            <a:ahLst/>
            <a:cxnLst>
              <a:cxn ang="T10">
                <a:pos x="T0" y="T1"/>
              </a:cxn>
              <a:cxn ang="T11">
                <a:pos x="T2" y="T3"/>
              </a:cxn>
              <a:cxn ang="T12">
                <a:pos x="T4" y="T5"/>
              </a:cxn>
              <a:cxn ang="T13">
                <a:pos x="T6" y="T7"/>
              </a:cxn>
              <a:cxn ang="T14">
                <a:pos x="T8" y="T9"/>
              </a:cxn>
            </a:cxnLst>
            <a:rect l="T15" t="T16" r="T17" b="T18"/>
            <a:pathLst>
              <a:path w="3020" h="1995">
                <a:moveTo>
                  <a:pt x="0" y="1990"/>
                </a:moveTo>
                <a:lnTo>
                  <a:pt x="3020" y="1995"/>
                </a:lnTo>
                <a:lnTo>
                  <a:pt x="1826" y="0"/>
                </a:lnTo>
                <a:lnTo>
                  <a:pt x="1803" y="5"/>
                </a:lnTo>
                <a:lnTo>
                  <a:pt x="0" y="1990"/>
                </a:lnTo>
                <a:close/>
              </a:path>
            </a:pathLst>
          </a:custGeom>
          <a:noFill/>
          <a:ln w="57150">
            <a:solidFill>
              <a:srgbClr val="7E291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579" name="Isosceles Triangle 169"/>
          <p:cNvSpPr>
            <a:spLocks noChangeArrowheads="1"/>
          </p:cNvSpPr>
          <p:nvPr/>
        </p:nvSpPr>
        <p:spPr bwMode="auto">
          <a:xfrm>
            <a:off x="2278063" y="1801813"/>
            <a:ext cx="4770437" cy="3117850"/>
          </a:xfrm>
          <a:prstGeom prst="triangle">
            <a:avLst>
              <a:gd name="adj" fmla="val 60343"/>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nSpc>
                <a:spcPct val="100000"/>
              </a:lnSpc>
              <a:buClrTx/>
              <a:buSzTx/>
              <a:buFontTx/>
              <a:buNone/>
            </a:pPr>
            <a:endParaRPr lang="en-US" altLang="en-US" sz="1800">
              <a:solidFill>
                <a:schemeClr val="tx1"/>
              </a:solidFill>
              <a:latin typeface="Calibri" panose="020F0502020204030204" pitchFamily="34" charset="0"/>
            </a:endParaRPr>
          </a:p>
        </p:txBody>
      </p:sp>
      <p:cxnSp>
        <p:nvCxnSpPr>
          <p:cNvPr id="29" name="Straight Connector 28"/>
          <p:cNvCxnSpPr/>
          <p:nvPr/>
        </p:nvCxnSpPr>
        <p:spPr>
          <a:xfrm rot="5400000">
            <a:off x="2609850" y="5130800"/>
            <a:ext cx="698500" cy="431800"/>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165600" y="3429000"/>
            <a:ext cx="1936750" cy="1588"/>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689350" y="4241800"/>
            <a:ext cx="2908300" cy="1588"/>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08622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4" descr="SLD 25.psd"/>
          <p:cNvPicPr>
            <a:picLocks noChangeAspect="1"/>
          </p:cNvPicPr>
          <p:nvPr/>
        </p:nvPicPr>
        <p:blipFill>
          <a:blip r:embed="rId2">
            <a:extLst>
              <a:ext uri="{28A0092B-C50C-407E-A947-70E740481C1C}">
                <a14:useLocalDpi xmlns:a14="http://schemas.microsoft.com/office/drawing/2010/main" val="0"/>
              </a:ext>
            </a:extLst>
          </a:blip>
          <a:srcRect b="2266"/>
          <a:stretch>
            <a:fillRect/>
          </a:stretch>
        </p:blipFill>
        <p:spPr bwMode="auto">
          <a:xfrm>
            <a:off x="1588" y="0"/>
            <a:ext cx="9140825" cy="670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Title 1"/>
          <p:cNvSpPr>
            <a:spLocks noGrp="1"/>
          </p:cNvSpPr>
          <p:nvPr>
            <p:ph type="title"/>
          </p:nvPr>
        </p:nvSpPr>
        <p:spPr>
          <a:xfrm>
            <a:off x="455613" y="130175"/>
            <a:ext cx="8688387" cy="873125"/>
          </a:xfrm>
        </p:spPr>
        <p:txBody>
          <a:bodyPr/>
          <a:lstStyle/>
          <a:p>
            <a:r>
              <a:rPr lang="en-US" altLang="en-US" smtClean="0">
                <a:ea typeface="ＭＳ Ｐゴシック" charset="-128"/>
              </a:rPr>
              <a:t>Equity: Stocks</a:t>
            </a:r>
          </a:p>
        </p:txBody>
      </p:sp>
      <p:sp>
        <p:nvSpPr>
          <p:cNvPr id="31748" name="Content Placeholder 3"/>
          <p:cNvSpPr>
            <a:spLocks noGrp="1"/>
          </p:cNvSpPr>
          <p:nvPr>
            <p:ph idx="1"/>
          </p:nvPr>
        </p:nvSpPr>
        <p:spPr>
          <a:xfrm>
            <a:off x="457200" y="1104900"/>
            <a:ext cx="8375650" cy="5013325"/>
          </a:xfrm>
        </p:spPr>
        <p:txBody>
          <a:bodyPr/>
          <a:lstStyle/>
          <a:p>
            <a:pPr indent="-438150">
              <a:lnSpc>
                <a:spcPts val="3500"/>
              </a:lnSpc>
              <a:spcAft>
                <a:spcPts val="1200"/>
              </a:spcAft>
              <a:buClr>
                <a:srgbClr val="5A1705"/>
              </a:buClr>
            </a:pPr>
            <a:r>
              <a:rPr lang="en-US" altLang="en-US" dirty="0" smtClean="0">
                <a:ea typeface="ＭＳ Ｐゴシック" charset="-128"/>
              </a:rPr>
              <a:t>Represent ownership  </a:t>
            </a:r>
          </a:p>
          <a:p>
            <a:pPr indent="-438150">
              <a:lnSpc>
                <a:spcPts val="3500"/>
              </a:lnSpc>
              <a:spcAft>
                <a:spcPts val="1200"/>
              </a:spcAft>
              <a:buClr>
                <a:srgbClr val="5A1705"/>
              </a:buClr>
            </a:pPr>
            <a:r>
              <a:rPr lang="en-US" altLang="en-US" dirty="0" smtClean="0">
                <a:ea typeface="ＭＳ Ｐゴシック" charset="-128"/>
              </a:rPr>
              <a:t>Returns from dividends and capital gains</a:t>
            </a:r>
          </a:p>
          <a:p>
            <a:pPr indent="-438150">
              <a:lnSpc>
                <a:spcPts val="3500"/>
              </a:lnSpc>
              <a:spcAft>
                <a:spcPts val="1200"/>
              </a:spcAft>
              <a:buClr>
                <a:srgbClr val="5A1705"/>
              </a:buClr>
            </a:pPr>
            <a:r>
              <a:rPr lang="en-US" altLang="en-US" smtClean="0">
                <a:ea typeface="ＭＳ Ｐゴシック" charset="-128"/>
              </a:rPr>
              <a:t>Average Rate </a:t>
            </a:r>
            <a:r>
              <a:rPr lang="en-US" altLang="en-US" dirty="0" smtClean="0">
                <a:ea typeface="ＭＳ Ｐゴシック" charset="-128"/>
              </a:rPr>
              <a:t>of Return is 8 - 10%</a:t>
            </a:r>
          </a:p>
          <a:p>
            <a:pPr indent="-438150">
              <a:lnSpc>
                <a:spcPts val="3500"/>
              </a:lnSpc>
              <a:spcAft>
                <a:spcPts val="1200"/>
              </a:spcAft>
              <a:buClr>
                <a:srgbClr val="5A1705"/>
              </a:buClr>
            </a:pPr>
            <a:r>
              <a:rPr lang="en-US" altLang="en-US" dirty="0" smtClean="0">
                <a:ea typeface="ＭＳ Ｐゴシック" charset="-128"/>
              </a:rPr>
              <a:t>Can be purchased through a brokerage, an</a:t>
            </a:r>
            <a:br>
              <a:rPr lang="en-US" altLang="en-US" dirty="0" smtClean="0">
                <a:ea typeface="ＭＳ Ｐゴシック" charset="-128"/>
              </a:rPr>
            </a:br>
            <a:r>
              <a:rPr lang="en-US" altLang="en-US" dirty="0" smtClean="0">
                <a:ea typeface="ＭＳ Ｐゴシック" charset="-128"/>
              </a:rPr>
              <a:t>employer investment plan, or directly from</a:t>
            </a:r>
            <a:br>
              <a:rPr lang="en-US" altLang="en-US" dirty="0" smtClean="0">
                <a:ea typeface="ＭＳ Ｐゴシック" charset="-128"/>
              </a:rPr>
            </a:br>
            <a:r>
              <a:rPr lang="en-US" altLang="en-US" dirty="0" smtClean="0">
                <a:ea typeface="ＭＳ Ｐゴシック" charset="-128"/>
              </a:rPr>
              <a:t>issuing company</a:t>
            </a:r>
          </a:p>
          <a:p>
            <a:pPr indent="-438150">
              <a:lnSpc>
                <a:spcPts val="3500"/>
              </a:lnSpc>
              <a:spcAft>
                <a:spcPts val="1200"/>
              </a:spcAft>
              <a:buClr>
                <a:srgbClr val="5A1705"/>
              </a:buClr>
            </a:pPr>
            <a:r>
              <a:rPr lang="en-US" altLang="en-US" dirty="0" smtClean="0">
                <a:ea typeface="ＭＳ Ｐゴシック" charset="-128"/>
              </a:rPr>
              <a:t>Higher risk than bonds</a:t>
            </a:r>
          </a:p>
          <a:p>
            <a:pPr indent="-438150">
              <a:lnSpc>
                <a:spcPts val="3500"/>
              </a:lnSpc>
              <a:spcAft>
                <a:spcPts val="1200"/>
              </a:spcAft>
              <a:buClr>
                <a:srgbClr val="5A1705"/>
              </a:buClr>
            </a:pPr>
            <a:r>
              <a:rPr lang="en-US" altLang="en-US" dirty="0" smtClean="0">
                <a:ea typeface="ＭＳ Ｐゴシック" charset="-128"/>
              </a:rPr>
              <a:t>Need from 10 – 30 to diversify</a:t>
            </a:r>
          </a:p>
          <a:p>
            <a:pPr indent="-438150">
              <a:lnSpc>
                <a:spcPts val="3500"/>
              </a:lnSpc>
              <a:spcAft>
                <a:spcPts val="1200"/>
              </a:spcAft>
              <a:buClr>
                <a:srgbClr val="5A1705"/>
              </a:buClr>
            </a:pPr>
            <a:r>
              <a:rPr lang="en-US" altLang="en-US" dirty="0" smtClean="0">
                <a:ea typeface="ＭＳ Ｐゴシック" charset="-128"/>
              </a:rPr>
              <a:t>Best choice for long-term growth</a:t>
            </a:r>
          </a:p>
          <a:p>
            <a:pPr indent="-438150">
              <a:spcAft>
                <a:spcPct val="0"/>
              </a:spcAft>
              <a:buClr>
                <a:srgbClr val="5A1705"/>
              </a:buClr>
            </a:pPr>
            <a:endParaRPr lang="en-US" altLang="en-US" dirty="0" smtClean="0">
              <a:ea typeface="ＭＳ Ｐゴシック" charset="-128"/>
            </a:endParaRPr>
          </a:p>
        </p:txBody>
      </p:sp>
      <p:sp>
        <p:nvSpPr>
          <p:cNvPr id="31749"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537BAFB2-D476-4087-8A69-5367F5E233AC}" type="slidenum">
              <a:rPr lang="en-US" altLang="en-US" smtClean="0">
                <a:solidFill>
                  <a:srgbClr val="787863"/>
                </a:solidFill>
                <a:latin typeface="Franklin Gothic Medium" charset="0"/>
              </a:rPr>
              <a:pPr eaLnBrk="1" hangingPunct="1"/>
              <a:t>14</a:t>
            </a:fld>
            <a:endParaRPr lang="en-US" altLang="en-US" smtClean="0">
              <a:solidFill>
                <a:srgbClr val="787863"/>
              </a:solidFill>
              <a:latin typeface="Franklin Gothic Medium" charset="0"/>
            </a:endParaRPr>
          </a:p>
        </p:txBody>
      </p:sp>
    </p:spTree>
    <p:extLst>
      <p:ext uri="{BB962C8B-B14F-4D97-AF65-F5344CB8AC3E}">
        <p14:creationId xmlns:p14="http://schemas.microsoft.com/office/powerpoint/2010/main" val="31904770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3" descr="SLD 26.psd"/>
          <p:cNvPicPr>
            <a:picLocks noChangeAspect="1"/>
          </p:cNvPicPr>
          <p:nvPr/>
        </p:nvPicPr>
        <p:blipFill>
          <a:blip r:embed="rId2">
            <a:extLst>
              <a:ext uri="{28A0092B-C50C-407E-A947-70E740481C1C}">
                <a14:useLocalDpi xmlns:a14="http://schemas.microsoft.com/office/drawing/2010/main" val="0"/>
              </a:ext>
            </a:extLst>
          </a:blip>
          <a:srcRect b="2266"/>
          <a:stretch>
            <a:fillRect/>
          </a:stretch>
        </p:blipFill>
        <p:spPr bwMode="auto">
          <a:xfrm>
            <a:off x="1588" y="0"/>
            <a:ext cx="9140825" cy="670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Title 1"/>
          <p:cNvSpPr>
            <a:spLocks noGrp="1"/>
          </p:cNvSpPr>
          <p:nvPr>
            <p:ph type="title"/>
          </p:nvPr>
        </p:nvSpPr>
        <p:spPr>
          <a:xfrm>
            <a:off x="455613" y="130175"/>
            <a:ext cx="8688387" cy="790575"/>
          </a:xfrm>
        </p:spPr>
        <p:txBody>
          <a:bodyPr/>
          <a:lstStyle/>
          <a:p>
            <a:r>
              <a:rPr lang="en-US" altLang="en-US" smtClean="0">
                <a:ea typeface="ＭＳ Ｐゴシック" charset="-128"/>
              </a:rPr>
              <a:t>Fixed Income: Bonds</a:t>
            </a:r>
          </a:p>
        </p:txBody>
      </p:sp>
      <p:sp>
        <p:nvSpPr>
          <p:cNvPr id="32772" name="Content Placeholder 2"/>
          <p:cNvSpPr>
            <a:spLocks noGrp="1"/>
          </p:cNvSpPr>
          <p:nvPr>
            <p:ph idx="1"/>
          </p:nvPr>
        </p:nvSpPr>
        <p:spPr>
          <a:xfrm>
            <a:off x="384175" y="993775"/>
            <a:ext cx="8375650" cy="5207000"/>
          </a:xfrm>
        </p:spPr>
        <p:txBody>
          <a:bodyPr/>
          <a:lstStyle/>
          <a:p>
            <a:pPr indent="-438150">
              <a:lnSpc>
                <a:spcPts val="3500"/>
              </a:lnSpc>
              <a:spcAft>
                <a:spcPts val="1200"/>
              </a:spcAft>
              <a:buClr>
                <a:srgbClr val="5A1705"/>
              </a:buClr>
            </a:pPr>
            <a:r>
              <a:rPr lang="en-US" altLang="en-US" smtClean="0">
                <a:ea typeface="ＭＳ Ｐゴシック" charset="-128"/>
              </a:rPr>
              <a:t>Represent money owed to investor</a:t>
            </a:r>
          </a:p>
          <a:p>
            <a:pPr indent="-438150">
              <a:lnSpc>
                <a:spcPts val="3500"/>
              </a:lnSpc>
              <a:spcAft>
                <a:spcPts val="1200"/>
              </a:spcAft>
              <a:buClr>
                <a:srgbClr val="5A1705"/>
              </a:buClr>
            </a:pPr>
            <a:r>
              <a:rPr lang="en-US" altLang="en-US" smtClean="0">
                <a:ea typeface="ＭＳ Ｐゴシック" charset="-128"/>
              </a:rPr>
              <a:t>Issued by companies and governments</a:t>
            </a:r>
          </a:p>
          <a:p>
            <a:pPr indent="-438150">
              <a:lnSpc>
                <a:spcPts val="3500"/>
              </a:lnSpc>
              <a:spcAft>
                <a:spcPts val="1200"/>
              </a:spcAft>
              <a:buClr>
                <a:srgbClr val="5A1705"/>
              </a:buClr>
            </a:pPr>
            <a:r>
              <a:rPr lang="en-US" altLang="en-US" smtClean="0">
                <a:ea typeface="ＭＳ Ｐゴシック" charset="-128"/>
              </a:rPr>
              <a:t>Should research the bond rating</a:t>
            </a:r>
          </a:p>
          <a:p>
            <a:pPr indent="-438150">
              <a:lnSpc>
                <a:spcPts val="3500"/>
              </a:lnSpc>
              <a:spcAft>
                <a:spcPts val="1200"/>
              </a:spcAft>
              <a:buClr>
                <a:srgbClr val="5A1705"/>
              </a:buClr>
            </a:pPr>
            <a:r>
              <a:rPr lang="en-US" altLang="en-US" smtClean="0">
                <a:ea typeface="ＭＳ Ｐゴシック" charset="-128"/>
              </a:rPr>
              <a:t>3.7 – 5.5% Rate of Return </a:t>
            </a:r>
          </a:p>
          <a:p>
            <a:pPr indent="-438150">
              <a:lnSpc>
                <a:spcPts val="3500"/>
              </a:lnSpc>
              <a:spcAft>
                <a:spcPts val="1200"/>
              </a:spcAft>
              <a:buClr>
                <a:srgbClr val="5A1705"/>
              </a:buClr>
            </a:pPr>
            <a:r>
              <a:rPr lang="en-US" altLang="en-US" smtClean="0">
                <a:ea typeface="ＭＳ Ｐゴシック" charset="-128"/>
              </a:rPr>
              <a:t>Moderate Liquidity</a:t>
            </a:r>
          </a:p>
          <a:p>
            <a:pPr indent="-438150">
              <a:lnSpc>
                <a:spcPts val="3500"/>
              </a:lnSpc>
              <a:spcAft>
                <a:spcPts val="1200"/>
              </a:spcAft>
              <a:buClr>
                <a:srgbClr val="5A1705"/>
              </a:buClr>
            </a:pPr>
            <a:r>
              <a:rPr lang="en-US" altLang="en-US" smtClean="0">
                <a:ea typeface="ＭＳ Ｐゴシック" charset="-128"/>
              </a:rPr>
              <a:t>Provide Fixed-Income Payments</a:t>
            </a:r>
          </a:p>
          <a:p>
            <a:pPr indent="-438150">
              <a:lnSpc>
                <a:spcPts val="3500"/>
              </a:lnSpc>
              <a:spcAft>
                <a:spcPts val="1200"/>
              </a:spcAft>
              <a:buClr>
                <a:srgbClr val="5A1705"/>
              </a:buClr>
            </a:pPr>
            <a:r>
              <a:rPr lang="en-US" altLang="en-US" smtClean="0">
                <a:ea typeface="ＭＳ Ｐゴシック" charset="-128"/>
              </a:rPr>
              <a:t>Reliable Income</a:t>
            </a:r>
          </a:p>
          <a:p>
            <a:pPr indent="-438150">
              <a:lnSpc>
                <a:spcPts val="3500"/>
              </a:lnSpc>
              <a:spcAft>
                <a:spcPts val="1200"/>
              </a:spcAft>
              <a:buClr>
                <a:srgbClr val="5A1705"/>
              </a:buClr>
            </a:pPr>
            <a:r>
              <a:rPr lang="en-US" altLang="en-US" smtClean="0">
                <a:ea typeface="ＭＳ Ｐゴシック" charset="-128"/>
              </a:rPr>
              <a:t>Typically Purchased from a Brokerage</a:t>
            </a:r>
          </a:p>
          <a:p>
            <a:pPr indent="-438150">
              <a:spcAft>
                <a:spcPct val="0"/>
              </a:spcAft>
              <a:buClr>
                <a:srgbClr val="5A1705"/>
              </a:buClr>
            </a:pPr>
            <a:endParaRPr lang="en-US" altLang="en-US" smtClean="0">
              <a:ea typeface="ＭＳ Ｐゴシック" charset="-128"/>
            </a:endParaRPr>
          </a:p>
        </p:txBody>
      </p:sp>
      <p:sp>
        <p:nvSpPr>
          <p:cNvPr id="32773"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2183BE3C-76C6-4433-A819-C321137771D8}" type="slidenum">
              <a:rPr lang="en-US" altLang="en-US" smtClean="0">
                <a:solidFill>
                  <a:srgbClr val="787863"/>
                </a:solidFill>
                <a:latin typeface="Franklin Gothic Medium" charset="0"/>
              </a:rPr>
              <a:pPr eaLnBrk="1" hangingPunct="1"/>
              <a:t>15</a:t>
            </a:fld>
            <a:endParaRPr lang="en-US" altLang="en-US" smtClean="0">
              <a:solidFill>
                <a:srgbClr val="787863"/>
              </a:solidFill>
              <a:latin typeface="Franklin Gothic Medium" charset="0"/>
            </a:endParaRPr>
          </a:p>
        </p:txBody>
      </p:sp>
    </p:spTree>
    <p:extLst>
      <p:ext uri="{BB962C8B-B14F-4D97-AF65-F5344CB8AC3E}">
        <p14:creationId xmlns:p14="http://schemas.microsoft.com/office/powerpoint/2010/main" val="42585615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4" descr="SLD 28.ps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8" y="-160338"/>
            <a:ext cx="9140825"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itle 1"/>
          <p:cNvSpPr>
            <a:spLocks noGrp="1"/>
          </p:cNvSpPr>
          <p:nvPr>
            <p:ph type="title"/>
          </p:nvPr>
        </p:nvSpPr>
        <p:spPr>
          <a:xfrm>
            <a:off x="455613" y="130175"/>
            <a:ext cx="8688387" cy="1417638"/>
          </a:xfrm>
        </p:spPr>
        <p:txBody>
          <a:bodyPr/>
          <a:lstStyle/>
          <a:p>
            <a:pPr eaLnBrk="1" hangingPunct="1"/>
            <a:r>
              <a:rPr lang="en-US" altLang="en-US" smtClean="0">
                <a:ea typeface="ＭＳ Ｐゴシック" charset="-128"/>
              </a:rPr>
              <a:t>Mutual Funds</a:t>
            </a:r>
          </a:p>
        </p:txBody>
      </p:sp>
      <p:sp>
        <p:nvSpPr>
          <p:cNvPr id="34820"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35A71253-8390-41A7-8457-323205A43128}" type="slidenum">
              <a:rPr lang="en-US" altLang="en-US" smtClean="0">
                <a:solidFill>
                  <a:srgbClr val="787863"/>
                </a:solidFill>
                <a:latin typeface="Franklin Gothic Medium" charset="0"/>
              </a:rPr>
              <a:pPr eaLnBrk="1" hangingPunct="1"/>
              <a:t>16</a:t>
            </a:fld>
            <a:endParaRPr lang="en-US" altLang="en-US" smtClean="0">
              <a:solidFill>
                <a:srgbClr val="787863"/>
              </a:solidFill>
              <a:latin typeface="Franklin Gothic Medium" charset="0"/>
            </a:endParaRPr>
          </a:p>
        </p:txBody>
      </p:sp>
      <p:graphicFrame>
        <p:nvGraphicFramePr>
          <p:cNvPr id="15" name="Diagram 14"/>
          <p:cNvGraphicFramePr/>
          <p:nvPr/>
        </p:nvGraphicFramePr>
        <p:xfrm>
          <a:off x="469900" y="1181100"/>
          <a:ext cx="8172450" cy="5448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1383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6" descr="SLD 29.psd"/>
          <p:cNvPicPr>
            <a:picLocks noChangeAspect="1"/>
          </p:cNvPicPr>
          <p:nvPr/>
        </p:nvPicPr>
        <p:blipFill>
          <a:blip r:embed="rId2">
            <a:extLst>
              <a:ext uri="{28A0092B-C50C-407E-A947-70E740481C1C}">
                <a14:useLocalDpi xmlns:a14="http://schemas.microsoft.com/office/drawing/2010/main" val="0"/>
              </a:ext>
            </a:extLst>
          </a:blip>
          <a:srcRect b="2266"/>
          <a:stretch>
            <a:fillRect/>
          </a:stretch>
        </p:blipFill>
        <p:spPr bwMode="auto">
          <a:xfrm>
            <a:off x="1588" y="0"/>
            <a:ext cx="9140825" cy="670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itle 1"/>
          <p:cNvSpPr>
            <a:spLocks noGrp="1"/>
          </p:cNvSpPr>
          <p:nvPr>
            <p:ph type="title"/>
          </p:nvPr>
        </p:nvSpPr>
        <p:spPr>
          <a:xfrm>
            <a:off x="358775" y="152400"/>
            <a:ext cx="8686800" cy="1851025"/>
          </a:xfrm>
        </p:spPr>
        <p:txBody>
          <a:bodyPr/>
          <a:lstStyle/>
          <a:p>
            <a:r>
              <a:rPr lang="en-US" altLang="en-US" smtClean="0">
                <a:ea typeface="ＭＳ Ｐゴシック" charset="-128"/>
              </a:rPr>
              <a:t>Advantages and Disadvantages</a:t>
            </a:r>
            <a:br>
              <a:rPr lang="en-US" altLang="en-US" smtClean="0">
                <a:ea typeface="ＭＳ Ｐゴシック" charset="-128"/>
              </a:rPr>
            </a:br>
            <a:r>
              <a:rPr lang="en-US" altLang="en-US" smtClean="0">
                <a:ea typeface="ＭＳ Ｐゴシック" charset="-128"/>
              </a:rPr>
              <a:t>of Mutual Funds</a:t>
            </a:r>
          </a:p>
        </p:txBody>
      </p:sp>
      <p:sp>
        <p:nvSpPr>
          <p:cNvPr id="35844" name="Content Placeholder 2"/>
          <p:cNvSpPr>
            <a:spLocks noGrp="1"/>
          </p:cNvSpPr>
          <p:nvPr>
            <p:ph sz="half" idx="1"/>
          </p:nvPr>
        </p:nvSpPr>
        <p:spPr>
          <a:xfrm>
            <a:off x="334963" y="3187700"/>
            <a:ext cx="4038600" cy="2451100"/>
          </a:xfrm>
        </p:spPr>
        <p:txBody>
          <a:bodyPr/>
          <a:lstStyle/>
          <a:p>
            <a:pPr>
              <a:lnSpc>
                <a:spcPts val="2600"/>
              </a:lnSpc>
              <a:spcAft>
                <a:spcPts val="1200"/>
              </a:spcAft>
              <a:buClr>
                <a:srgbClr val="5A1705"/>
              </a:buClr>
            </a:pPr>
            <a:r>
              <a:rPr lang="en-US" altLang="en-US" smtClean="0">
                <a:ea typeface="ＭＳ Ｐゴシック" charset="-128"/>
              </a:rPr>
              <a:t>Professional</a:t>
            </a:r>
            <a:br>
              <a:rPr lang="en-US" altLang="en-US" smtClean="0">
                <a:ea typeface="ＭＳ Ｐゴシック" charset="-128"/>
              </a:rPr>
            </a:br>
            <a:r>
              <a:rPr lang="en-US" altLang="en-US" smtClean="0">
                <a:ea typeface="ＭＳ Ｐゴシック" charset="-128"/>
              </a:rPr>
              <a:t>Management</a:t>
            </a:r>
          </a:p>
          <a:p>
            <a:pPr>
              <a:lnSpc>
                <a:spcPts val="2600"/>
              </a:lnSpc>
              <a:spcAft>
                <a:spcPts val="1200"/>
              </a:spcAft>
              <a:buClr>
                <a:srgbClr val="5A1705"/>
              </a:buClr>
            </a:pPr>
            <a:r>
              <a:rPr lang="en-US" altLang="en-US" smtClean="0">
                <a:ea typeface="ＭＳ Ｐゴシック" charset="-128"/>
              </a:rPr>
              <a:t>Diversification</a:t>
            </a:r>
          </a:p>
          <a:p>
            <a:pPr>
              <a:lnSpc>
                <a:spcPts val="2600"/>
              </a:lnSpc>
              <a:spcAft>
                <a:spcPts val="1200"/>
              </a:spcAft>
              <a:buClr>
                <a:srgbClr val="5A1705"/>
              </a:buClr>
            </a:pPr>
            <a:r>
              <a:rPr lang="en-US" altLang="en-US" smtClean="0">
                <a:ea typeface="ＭＳ Ｐゴシック" charset="-128"/>
              </a:rPr>
              <a:t>Liquidity</a:t>
            </a:r>
          </a:p>
          <a:p>
            <a:pPr>
              <a:lnSpc>
                <a:spcPts val="2600"/>
              </a:lnSpc>
              <a:spcAft>
                <a:spcPts val="1200"/>
              </a:spcAft>
              <a:buClr>
                <a:srgbClr val="5A1705"/>
              </a:buClr>
            </a:pPr>
            <a:r>
              <a:rPr lang="en-US" altLang="en-US" smtClean="0">
                <a:ea typeface="ＭＳ Ｐゴシック" charset="-128"/>
              </a:rPr>
              <a:t>Affordability</a:t>
            </a:r>
          </a:p>
          <a:p>
            <a:pPr>
              <a:buClr>
                <a:srgbClr val="5A1705"/>
              </a:buClr>
            </a:pPr>
            <a:endParaRPr lang="en-US" altLang="en-US" smtClean="0">
              <a:ea typeface="ＭＳ Ｐゴシック" charset="-128"/>
            </a:endParaRPr>
          </a:p>
        </p:txBody>
      </p:sp>
      <p:sp>
        <p:nvSpPr>
          <p:cNvPr id="35845" name="Content Placeholder 3"/>
          <p:cNvSpPr>
            <a:spLocks noGrp="1"/>
          </p:cNvSpPr>
          <p:nvPr>
            <p:ph sz="half" idx="13"/>
          </p:nvPr>
        </p:nvSpPr>
        <p:spPr>
          <a:xfrm>
            <a:off x="3600450" y="3168650"/>
            <a:ext cx="4038600" cy="2889250"/>
          </a:xfrm>
        </p:spPr>
        <p:txBody>
          <a:bodyPr/>
          <a:lstStyle/>
          <a:p>
            <a:pPr>
              <a:lnSpc>
                <a:spcPts val="2600"/>
              </a:lnSpc>
              <a:spcAft>
                <a:spcPts val="1200"/>
              </a:spcAft>
              <a:buClr>
                <a:srgbClr val="5A1705"/>
              </a:buClr>
            </a:pPr>
            <a:r>
              <a:rPr lang="en-US" altLang="en-US" smtClean="0">
                <a:ea typeface="ＭＳ Ｐゴシック" charset="-128"/>
              </a:rPr>
              <a:t>Cost Despite </a:t>
            </a:r>
            <a:br>
              <a:rPr lang="en-US" altLang="en-US" smtClean="0">
                <a:ea typeface="ＭＳ Ｐゴシック" charset="-128"/>
              </a:rPr>
            </a:br>
            <a:r>
              <a:rPr lang="en-US" altLang="en-US" smtClean="0">
                <a:ea typeface="ＭＳ Ｐゴシック" charset="-128"/>
              </a:rPr>
              <a:t>Negative Returns</a:t>
            </a:r>
          </a:p>
          <a:p>
            <a:pPr>
              <a:lnSpc>
                <a:spcPts val="2600"/>
              </a:lnSpc>
              <a:spcAft>
                <a:spcPts val="1200"/>
              </a:spcAft>
              <a:buClr>
                <a:srgbClr val="5A1705"/>
              </a:buClr>
            </a:pPr>
            <a:r>
              <a:rPr lang="en-US" altLang="en-US" smtClean="0">
                <a:ea typeface="ＭＳ Ｐゴシック" charset="-128"/>
              </a:rPr>
              <a:t>Lack of Control</a:t>
            </a:r>
          </a:p>
          <a:p>
            <a:pPr>
              <a:lnSpc>
                <a:spcPts val="2600"/>
              </a:lnSpc>
              <a:spcAft>
                <a:spcPts val="1200"/>
              </a:spcAft>
              <a:buClr>
                <a:srgbClr val="5A1705"/>
              </a:buClr>
            </a:pPr>
            <a:r>
              <a:rPr lang="en-US" altLang="en-US" smtClean="0">
                <a:ea typeface="ＭＳ Ｐゴシック" charset="-128"/>
              </a:rPr>
              <a:t>Price Uncertainty</a:t>
            </a:r>
          </a:p>
          <a:p>
            <a:pPr>
              <a:lnSpc>
                <a:spcPts val="2600"/>
              </a:lnSpc>
              <a:spcAft>
                <a:spcPts val="1200"/>
              </a:spcAft>
              <a:buClr>
                <a:srgbClr val="5A1705"/>
              </a:buClr>
            </a:pPr>
            <a:r>
              <a:rPr lang="en-US" altLang="en-US" smtClean="0">
                <a:ea typeface="ＭＳ Ｐゴシック" charset="-128"/>
              </a:rPr>
              <a:t>Not Insured</a:t>
            </a:r>
          </a:p>
          <a:p>
            <a:pPr>
              <a:lnSpc>
                <a:spcPts val="2600"/>
              </a:lnSpc>
              <a:spcAft>
                <a:spcPts val="1200"/>
              </a:spcAft>
              <a:buClr>
                <a:srgbClr val="5A1705"/>
              </a:buClr>
            </a:pPr>
            <a:r>
              <a:rPr lang="en-US" altLang="en-US" smtClean="0">
                <a:ea typeface="ＭＳ Ｐゴシック" charset="-128"/>
              </a:rPr>
              <a:t>Complex Records</a:t>
            </a:r>
          </a:p>
          <a:p>
            <a:pPr>
              <a:buClr>
                <a:srgbClr val="5A1705"/>
              </a:buClr>
            </a:pPr>
            <a:endParaRPr lang="en-US" altLang="en-US" smtClean="0">
              <a:ea typeface="ＭＳ Ｐゴシック" charset="-128"/>
            </a:endParaRPr>
          </a:p>
        </p:txBody>
      </p:sp>
      <p:sp>
        <p:nvSpPr>
          <p:cNvPr id="35846" name="TextBox 4"/>
          <p:cNvSpPr txBox="1">
            <a:spLocks noChangeArrowheads="1"/>
          </p:cNvSpPr>
          <p:nvPr/>
        </p:nvSpPr>
        <p:spPr bwMode="auto">
          <a:xfrm>
            <a:off x="3571875" y="2513013"/>
            <a:ext cx="474345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nSpc>
                <a:spcPts val="3975"/>
              </a:lnSpc>
              <a:buClrTx/>
              <a:buSzTx/>
              <a:buFontTx/>
              <a:buNone/>
            </a:pPr>
            <a:r>
              <a:rPr lang="en-US" altLang="en-US">
                <a:solidFill>
                  <a:srgbClr val="404040"/>
                </a:solidFill>
                <a:latin typeface="Franklin Gothic Medium" charset="0"/>
              </a:rPr>
              <a:t>Disadvantages</a:t>
            </a:r>
          </a:p>
        </p:txBody>
      </p:sp>
      <p:sp>
        <p:nvSpPr>
          <p:cNvPr id="35847" name="TextBox 5"/>
          <p:cNvSpPr txBox="1">
            <a:spLocks noChangeArrowheads="1"/>
          </p:cNvSpPr>
          <p:nvPr/>
        </p:nvSpPr>
        <p:spPr bwMode="auto">
          <a:xfrm>
            <a:off x="393700" y="2509838"/>
            <a:ext cx="31369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nSpc>
                <a:spcPts val="3975"/>
              </a:lnSpc>
              <a:buClrTx/>
              <a:buSzTx/>
              <a:buFontTx/>
              <a:buNone/>
            </a:pPr>
            <a:r>
              <a:rPr lang="en-US" altLang="en-US">
                <a:solidFill>
                  <a:srgbClr val="404040"/>
                </a:solidFill>
                <a:latin typeface="Franklin Gothic Medium" charset="0"/>
              </a:rPr>
              <a:t>Advantages</a:t>
            </a:r>
            <a:endParaRPr lang="en-US" altLang="en-US">
              <a:solidFill>
                <a:srgbClr val="404040"/>
              </a:solidFill>
              <a:latin typeface="Arial Narrow" pitchFamily="34" charset="0"/>
            </a:endParaRPr>
          </a:p>
        </p:txBody>
      </p:sp>
      <p:sp>
        <p:nvSpPr>
          <p:cNvPr id="35848" name="Slide Number Placeholder 5"/>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61CB8A8C-D99C-4B25-BF24-2910AAD64629}" type="slidenum">
              <a:rPr lang="en-US" altLang="en-US" smtClean="0">
                <a:solidFill>
                  <a:srgbClr val="787863"/>
                </a:solidFill>
                <a:latin typeface="Franklin Gothic Medium" charset="0"/>
              </a:rPr>
              <a:pPr eaLnBrk="1" hangingPunct="1"/>
              <a:t>17</a:t>
            </a:fld>
            <a:endParaRPr lang="en-US" altLang="en-US" smtClean="0">
              <a:solidFill>
                <a:srgbClr val="787863"/>
              </a:solidFill>
              <a:latin typeface="Franklin Gothic Medium" charset="0"/>
            </a:endParaRPr>
          </a:p>
        </p:txBody>
      </p:sp>
    </p:spTree>
    <p:extLst>
      <p:ext uri="{BB962C8B-B14F-4D97-AF65-F5344CB8AC3E}">
        <p14:creationId xmlns:p14="http://schemas.microsoft.com/office/powerpoint/2010/main" val="42712796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
          <p:cNvSpPr>
            <a:spLocks noChangeArrowheads="1"/>
          </p:cNvSpPr>
          <p:nvPr/>
        </p:nvSpPr>
        <p:spPr bwMode="auto">
          <a:xfrm>
            <a:off x="360363" y="1169988"/>
            <a:ext cx="8250237" cy="5170487"/>
          </a:xfrm>
          <a:prstGeom prst="rect">
            <a:avLst/>
          </a:prstGeom>
          <a:solidFill>
            <a:schemeClr val="bg2"/>
          </a:solidFill>
          <a:ln w="9525">
            <a:solidFill>
              <a:srgbClr val="263F70"/>
            </a:solidFill>
            <a:miter lim="800000"/>
            <a:headEnd/>
            <a:tailEnd/>
          </a:ln>
          <a:effectLst>
            <a:outerShdw dist="23000" dir="5400000" rotWithShape="0">
              <a:srgbClr val="808080">
                <a:alpha val="34998"/>
              </a:srgbClr>
            </a:outerShdw>
          </a:effectLst>
        </p:spPr>
        <p:txBody>
          <a:bodyPr anchor="ct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ctr" eaLnBrk="1" hangingPunct="1"/>
            <a:endParaRPr lang="en-US" altLang="en-US">
              <a:solidFill>
                <a:srgbClr val="FFFFFF"/>
              </a:solidFill>
              <a:latin typeface="Franklin Gothic Book" charset="0"/>
            </a:endParaRPr>
          </a:p>
        </p:txBody>
      </p:sp>
      <p:sp>
        <p:nvSpPr>
          <p:cNvPr id="27651"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EB0F8B86-DEE6-4917-A8CF-3DAEB62C31BE}" type="slidenum">
              <a:rPr lang="en-US" altLang="en-US" smtClean="0">
                <a:solidFill>
                  <a:srgbClr val="404040"/>
                </a:solidFill>
                <a:latin typeface="Franklin Gothic Medium" charset="0"/>
              </a:rPr>
              <a:pPr eaLnBrk="1" hangingPunct="1"/>
              <a:t>18</a:t>
            </a:fld>
            <a:endParaRPr lang="en-US" altLang="en-US" smtClean="0">
              <a:solidFill>
                <a:srgbClr val="404040"/>
              </a:solidFill>
              <a:latin typeface="Franklin Gothic Medium" charset="0"/>
            </a:endParaRPr>
          </a:p>
        </p:txBody>
      </p:sp>
      <p:sp>
        <p:nvSpPr>
          <p:cNvPr id="27652" name="TextBox 7"/>
          <p:cNvSpPr txBox="1">
            <a:spLocks noChangeArrowheads="1"/>
          </p:cNvSpPr>
          <p:nvPr/>
        </p:nvSpPr>
        <p:spPr bwMode="auto">
          <a:xfrm>
            <a:off x="7467600" y="2095500"/>
            <a:ext cx="10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eaLnBrk="1" hangingPunct="1">
              <a:lnSpc>
                <a:spcPct val="100000"/>
              </a:lnSpc>
              <a:buClrTx/>
              <a:buSzTx/>
              <a:buFontTx/>
              <a:buNone/>
            </a:pPr>
            <a:r>
              <a:rPr lang="en-US" altLang="en-US" sz="1800" b="1">
                <a:solidFill>
                  <a:schemeClr val="bg1"/>
                </a:solidFill>
                <a:latin typeface="Arial Narrow" pitchFamily="34" charset="0"/>
              </a:rPr>
              <a:t>$228,033</a:t>
            </a:r>
          </a:p>
        </p:txBody>
      </p:sp>
      <p:sp>
        <p:nvSpPr>
          <p:cNvPr id="27653" name="TextBox 8"/>
          <p:cNvSpPr txBox="1">
            <a:spLocks noChangeArrowheads="1"/>
          </p:cNvSpPr>
          <p:nvPr/>
        </p:nvSpPr>
        <p:spPr bwMode="auto">
          <a:xfrm>
            <a:off x="7467600" y="4229100"/>
            <a:ext cx="10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eaLnBrk="1" hangingPunct="1">
              <a:lnSpc>
                <a:spcPct val="100000"/>
              </a:lnSpc>
              <a:buClrTx/>
              <a:buSzTx/>
              <a:buFontTx/>
              <a:buNone/>
            </a:pPr>
            <a:r>
              <a:rPr lang="en-US" altLang="en-US" sz="1800" b="1">
                <a:solidFill>
                  <a:schemeClr val="bg1"/>
                </a:solidFill>
                <a:latin typeface="Arial Narrow" pitchFamily="34" charset="0"/>
              </a:rPr>
              <a:t>$83,673</a:t>
            </a:r>
          </a:p>
        </p:txBody>
      </p:sp>
      <p:sp>
        <p:nvSpPr>
          <p:cNvPr id="27654" name="TextBox 9"/>
          <p:cNvSpPr txBox="1">
            <a:spLocks noChangeArrowheads="1"/>
          </p:cNvSpPr>
          <p:nvPr/>
        </p:nvSpPr>
        <p:spPr bwMode="auto">
          <a:xfrm>
            <a:off x="7467600" y="4902200"/>
            <a:ext cx="10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eaLnBrk="1" hangingPunct="1">
              <a:lnSpc>
                <a:spcPct val="100000"/>
              </a:lnSpc>
              <a:buClrTx/>
              <a:buSzTx/>
              <a:buFontTx/>
              <a:buNone/>
            </a:pPr>
            <a:r>
              <a:rPr lang="en-US" altLang="en-US" sz="1800" b="1">
                <a:solidFill>
                  <a:schemeClr val="bg1"/>
                </a:solidFill>
                <a:latin typeface="Arial Narrow" pitchFamily="34" charset="0"/>
              </a:rPr>
              <a:t>$36,000</a:t>
            </a:r>
          </a:p>
        </p:txBody>
      </p:sp>
      <p:sp>
        <p:nvSpPr>
          <p:cNvPr id="27655" name="TextBox 11"/>
          <p:cNvSpPr txBox="1">
            <a:spLocks noChangeArrowheads="1"/>
          </p:cNvSpPr>
          <p:nvPr/>
        </p:nvSpPr>
        <p:spPr bwMode="auto">
          <a:xfrm rot="-5400000">
            <a:off x="-353218" y="3509168"/>
            <a:ext cx="2044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eaLnBrk="1" hangingPunct="1">
              <a:lnSpc>
                <a:spcPct val="100000"/>
              </a:lnSpc>
              <a:buClrTx/>
              <a:buSzTx/>
              <a:buFontTx/>
              <a:buNone/>
            </a:pPr>
            <a:r>
              <a:rPr lang="en-US" altLang="en-US" sz="2400">
                <a:solidFill>
                  <a:srgbClr val="404040"/>
                </a:solidFill>
                <a:latin typeface="Arial Narrow" pitchFamily="34" charset="0"/>
              </a:rPr>
              <a:t>Thousand $</a:t>
            </a:r>
          </a:p>
        </p:txBody>
      </p:sp>
      <p:sp>
        <p:nvSpPr>
          <p:cNvPr id="27656" name="Slide Number Placeholder 5"/>
          <p:cNvSpPr txBox="1">
            <a:spLocks/>
          </p:cNvSpPr>
          <p:nvPr/>
        </p:nvSpPr>
        <p:spPr bwMode="auto">
          <a:xfrm>
            <a:off x="6705600" y="65087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r" eaLnBrk="1" hangingPunct="1">
              <a:lnSpc>
                <a:spcPct val="100000"/>
              </a:lnSpc>
              <a:buClrTx/>
              <a:buSzTx/>
              <a:buFontTx/>
              <a:buNone/>
            </a:pPr>
            <a:endParaRPr lang="en-US" altLang="en-US" sz="1200">
              <a:latin typeface="Franklin Gothic Medium" charset="0"/>
            </a:endParaRPr>
          </a:p>
        </p:txBody>
      </p:sp>
      <p:graphicFrame>
        <p:nvGraphicFramePr>
          <p:cNvPr id="27657" name="Chart 6"/>
          <p:cNvGraphicFramePr>
            <a:graphicFrameLocks/>
          </p:cNvGraphicFramePr>
          <p:nvPr/>
        </p:nvGraphicFramePr>
        <p:xfrm>
          <a:off x="808038" y="1676400"/>
          <a:ext cx="7650162" cy="4556125"/>
        </p:xfrm>
        <a:graphic>
          <a:graphicData uri="http://schemas.openxmlformats.org/presentationml/2006/ole">
            <mc:AlternateContent xmlns:mc="http://schemas.openxmlformats.org/markup-compatibility/2006">
              <mc:Choice xmlns:v="urn:schemas-microsoft-com:vml" Requires="v">
                <p:oleObj spid="_x0000_s27669" name="Worksheet" r:id="rId4" imgW="4646341" imgH="3024390" progId="Excel.Sheet.8">
                  <p:embed/>
                </p:oleObj>
              </mc:Choice>
              <mc:Fallback>
                <p:oleObj name="Worksheet" r:id="rId4" imgW="4646341" imgH="3024390" progId="Excel.Sheet.8">
                  <p:embed/>
                  <p:pic>
                    <p:nvPicPr>
                      <p:cNvPr id="0" name="Char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038" y="1676400"/>
                        <a:ext cx="7650162" cy="455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8" name="Title 1"/>
          <p:cNvSpPr txBox="1">
            <a:spLocks/>
          </p:cNvSpPr>
          <p:nvPr/>
        </p:nvSpPr>
        <p:spPr bwMode="auto">
          <a:xfrm>
            <a:off x="358775" y="152400"/>
            <a:ext cx="868680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nSpc>
                <a:spcPts val="6000"/>
              </a:lnSpc>
              <a:buClrTx/>
              <a:buSzTx/>
              <a:buFontTx/>
              <a:buNone/>
            </a:pPr>
            <a:r>
              <a:rPr lang="en-US" altLang="en-US" sz="6000">
                <a:solidFill>
                  <a:srgbClr val="000000"/>
                </a:solidFill>
                <a:latin typeface="Franklin Gothic Medium" charset="0"/>
              </a:rPr>
              <a:t>Compounding</a:t>
            </a:r>
          </a:p>
        </p:txBody>
      </p:sp>
      <p:sp>
        <p:nvSpPr>
          <p:cNvPr id="27659" name="TextBox 11"/>
          <p:cNvSpPr txBox="1">
            <a:spLocks noChangeArrowheads="1"/>
          </p:cNvSpPr>
          <p:nvPr/>
        </p:nvSpPr>
        <p:spPr bwMode="auto">
          <a:xfrm>
            <a:off x="7380288" y="2120900"/>
            <a:ext cx="1147762" cy="368300"/>
          </a:xfrm>
          <a:prstGeom prst="rect">
            <a:avLst/>
          </a:prstGeom>
          <a:solidFill>
            <a:srgbClr val="DEDED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eaLnBrk="1" hangingPunct="1">
              <a:lnSpc>
                <a:spcPct val="100000"/>
              </a:lnSpc>
              <a:buClrTx/>
              <a:buSzTx/>
              <a:buFontTx/>
              <a:buNone/>
            </a:pPr>
            <a:r>
              <a:rPr lang="en-US" altLang="en-US" sz="1800">
                <a:solidFill>
                  <a:schemeClr val="tx1"/>
                </a:solidFill>
                <a:latin typeface="Arial" charset="0"/>
              </a:rPr>
              <a:t>$228,033</a:t>
            </a:r>
          </a:p>
        </p:txBody>
      </p:sp>
      <p:sp>
        <p:nvSpPr>
          <p:cNvPr id="27660" name="TextBox 12"/>
          <p:cNvSpPr txBox="1">
            <a:spLocks noChangeArrowheads="1"/>
          </p:cNvSpPr>
          <p:nvPr/>
        </p:nvSpPr>
        <p:spPr bwMode="auto">
          <a:xfrm>
            <a:off x="7381875" y="4343400"/>
            <a:ext cx="1019175" cy="368300"/>
          </a:xfrm>
          <a:prstGeom prst="rect">
            <a:avLst/>
          </a:prstGeom>
          <a:solidFill>
            <a:srgbClr val="DEDED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eaLnBrk="1" hangingPunct="1">
              <a:lnSpc>
                <a:spcPct val="100000"/>
              </a:lnSpc>
              <a:buClrTx/>
              <a:buSzTx/>
              <a:buFontTx/>
              <a:buNone/>
            </a:pPr>
            <a:r>
              <a:rPr lang="en-US" altLang="en-US" sz="1800">
                <a:solidFill>
                  <a:schemeClr val="tx1"/>
                </a:solidFill>
                <a:latin typeface="Arial" charset="0"/>
              </a:rPr>
              <a:t>$83,673</a:t>
            </a:r>
          </a:p>
        </p:txBody>
      </p:sp>
      <p:sp>
        <p:nvSpPr>
          <p:cNvPr id="27661" name="TextBox 13"/>
          <p:cNvSpPr txBox="1">
            <a:spLocks noChangeArrowheads="1"/>
          </p:cNvSpPr>
          <p:nvPr/>
        </p:nvSpPr>
        <p:spPr bwMode="auto">
          <a:xfrm>
            <a:off x="7394575" y="4854575"/>
            <a:ext cx="1019175" cy="369888"/>
          </a:xfrm>
          <a:prstGeom prst="rect">
            <a:avLst/>
          </a:prstGeom>
          <a:solidFill>
            <a:srgbClr val="DEDED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eaLnBrk="1" hangingPunct="1">
              <a:lnSpc>
                <a:spcPct val="100000"/>
              </a:lnSpc>
              <a:buClrTx/>
              <a:buSzTx/>
              <a:buFontTx/>
              <a:buNone/>
            </a:pPr>
            <a:r>
              <a:rPr lang="en-US" altLang="en-US" sz="1800">
                <a:solidFill>
                  <a:schemeClr val="tx1"/>
                </a:solidFill>
                <a:latin typeface="Arial" charset="0"/>
              </a:rPr>
              <a:t>$36,000</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2"/>
          <p:cNvSpPr>
            <a:spLocks noChangeArrowheads="1"/>
          </p:cNvSpPr>
          <p:nvPr/>
        </p:nvSpPr>
        <p:spPr bwMode="auto">
          <a:xfrm>
            <a:off x="396875" y="1741488"/>
            <a:ext cx="7478713" cy="4598987"/>
          </a:xfrm>
          <a:prstGeom prst="rect">
            <a:avLst/>
          </a:prstGeom>
          <a:solidFill>
            <a:schemeClr val="bg2"/>
          </a:solidFill>
          <a:ln w="9525">
            <a:solidFill>
              <a:srgbClr val="263F70"/>
            </a:solidFill>
            <a:miter lim="800000"/>
            <a:headEnd/>
            <a:tailEnd/>
          </a:ln>
          <a:effectLst>
            <a:outerShdw dist="23000" dir="5400000" rotWithShape="0">
              <a:srgbClr val="808080">
                <a:alpha val="34998"/>
              </a:srgbClr>
            </a:outerShdw>
          </a:effectLst>
        </p:spPr>
        <p:txBody>
          <a:bodyPr anchor="ct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ctr" eaLnBrk="1" hangingPunct="1"/>
            <a:endParaRPr lang="en-US" altLang="en-US">
              <a:solidFill>
                <a:srgbClr val="FFFFFF"/>
              </a:solidFill>
              <a:latin typeface="Franklin Gothic Book" charset="0"/>
            </a:endParaRPr>
          </a:p>
        </p:txBody>
      </p:sp>
      <p:sp>
        <p:nvSpPr>
          <p:cNvPr id="28675" name="Title 1"/>
          <p:cNvSpPr>
            <a:spLocks noGrp="1"/>
          </p:cNvSpPr>
          <p:nvPr>
            <p:ph type="title"/>
          </p:nvPr>
        </p:nvSpPr>
        <p:spPr>
          <a:xfrm>
            <a:off x="358775" y="152400"/>
            <a:ext cx="8686800" cy="942975"/>
          </a:xfrm>
        </p:spPr>
        <p:txBody>
          <a:bodyPr/>
          <a:lstStyle/>
          <a:p>
            <a:pPr eaLnBrk="1" hangingPunct="1"/>
            <a:r>
              <a:rPr lang="en-US" altLang="en-US" smtClean="0">
                <a:ea typeface="ＭＳ Ｐゴシック" charset="-128"/>
              </a:rPr>
              <a:t>Should I Spend The </a:t>
            </a:r>
            <a:br>
              <a:rPr lang="en-US" altLang="en-US" smtClean="0">
                <a:ea typeface="ＭＳ Ｐゴシック" charset="-128"/>
              </a:rPr>
            </a:br>
            <a:r>
              <a:rPr lang="en-US" altLang="en-US" smtClean="0">
                <a:ea typeface="ＭＳ Ｐゴシック" charset="-128"/>
              </a:rPr>
              <a:t>Nest Egg?</a:t>
            </a:r>
          </a:p>
        </p:txBody>
      </p:sp>
      <p:sp>
        <p:nvSpPr>
          <p:cNvPr id="2867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451BB322-AF56-4D49-81DE-6EE0F9A48392}" type="slidenum">
              <a:rPr lang="en-US" altLang="en-US" smtClean="0">
                <a:solidFill>
                  <a:srgbClr val="787863"/>
                </a:solidFill>
                <a:latin typeface="Franklin Gothic Medium" charset="0"/>
              </a:rPr>
              <a:pPr eaLnBrk="1" hangingPunct="1"/>
              <a:t>19</a:t>
            </a:fld>
            <a:endParaRPr lang="en-US" altLang="en-US" smtClean="0">
              <a:solidFill>
                <a:srgbClr val="787863"/>
              </a:solidFill>
              <a:latin typeface="Franklin Gothic Medium" charset="0"/>
            </a:endParaRPr>
          </a:p>
        </p:txBody>
      </p:sp>
      <p:graphicFrame>
        <p:nvGraphicFramePr>
          <p:cNvPr id="28677" name="Chart 6"/>
          <p:cNvGraphicFramePr>
            <a:graphicFrameLocks/>
          </p:cNvGraphicFramePr>
          <p:nvPr/>
        </p:nvGraphicFramePr>
        <p:xfrm>
          <a:off x="582613" y="1709738"/>
          <a:ext cx="7286625" cy="4584700"/>
        </p:xfrm>
        <a:graphic>
          <a:graphicData uri="http://schemas.openxmlformats.org/presentationml/2006/ole">
            <mc:AlternateContent xmlns:mc="http://schemas.openxmlformats.org/markup-compatibility/2006">
              <mc:Choice xmlns:v="urn:schemas-microsoft-com:vml" Requires="v">
                <p:oleObj spid="_x0000_s28693" name="Worksheet" r:id="rId4" imgW="4670732" imgH="3048780" progId="Excel.Sheet.8">
                  <p:embed/>
                </p:oleObj>
              </mc:Choice>
              <mc:Fallback>
                <p:oleObj name="Worksheet" r:id="rId4" imgW="4670732" imgH="3048780" progId="Excel.Sheet.8">
                  <p:embed/>
                  <p:pic>
                    <p:nvPicPr>
                      <p:cNvPr id="0" name="Char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613" y="1709738"/>
                        <a:ext cx="7286625" cy="458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78" name="TextBox 7"/>
          <p:cNvSpPr txBox="1">
            <a:spLocks noChangeArrowheads="1"/>
          </p:cNvSpPr>
          <p:nvPr/>
        </p:nvSpPr>
        <p:spPr bwMode="auto">
          <a:xfrm>
            <a:off x="6732588" y="2095500"/>
            <a:ext cx="10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eaLnBrk="1" hangingPunct="1">
              <a:lnSpc>
                <a:spcPct val="100000"/>
              </a:lnSpc>
              <a:buClrTx/>
              <a:buSzTx/>
              <a:buFontTx/>
              <a:buNone/>
            </a:pPr>
            <a:r>
              <a:rPr lang="en-US" altLang="en-US" sz="1800">
                <a:solidFill>
                  <a:srgbClr val="404040"/>
                </a:solidFill>
                <a:latin typeface="Arial Narrow" pitchFamily="34" charset="0"/>
              </a:rPr>
              <a:t>$228,033</a:t>
            </a:r>
          </a:p>
        </p:txBody>
      </p:sp>
      <p:sp>
        <p:nvSpPr>
          <p:cNvPr id="28679" name="TextBox 8"/>
          <p:cNvSpPr txBox="1">
            <a:spLocks noChangeArrowheads="1"/>
          </p:cNvSpPr>
          <p:nvPr/>
        </p:nvSpPr>
        <p:spPr bwMode="auto">
          <a:xfrm>
            <a:off x="6732588" y="3467100"/>
            <a:ext cx="102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eaLnBrk="1" hangingPunct="1">
              <a:lnSpc>
                <a:spcPct val="100000"/>
              </a:lnSpc>
              <a:buClrTx/>
              <a:buSzTx/>
              <a:buFontTx/>
              <a:buNone/>
            </a:pPr>
            <a:r>
              <a:rPr lang="en-US" altLang="en-US" sz="1800">
                <a:solidFill>
                  <a:srgbClr val="404040"/>
                </a:solidFill>
                <a:latin typeface="Arial Narrow" pitchFamily="34" charset="0"/>
              </a:rPr>
              <a:t>$133,889</a:t>
            </a:r>
          </a:p>
        </p:txBody>
      </p:sp>
      <p:sp>
        <p:nvSpPr>
          <p:cNvPr id="10" name="TextBox 9"/>
          <p:cNvSpPr txBox="1">
            <a:spLocks noChangeArrowheads="1"/>
          </p:cNvSpPr>
          <p:nvPr/>
        </p:nvSpPr>
        <p:spPr bwMode="auto">
          <a:xfrm>
            <a:off x="3455988" y="2041525"/>
            <a:ext cx="1268412" cy="708025"/>
          </a:xfrm>
          <a:prstGeom prst="rect">
            <a:avLst/>
          </a:prstGeom>
          <a:ln>
            <a:solidFill>
              <a:schemeClr val="tx1"/>
            </a:solidFill>
            <a:headEnd/>
            <a:tailEnd/>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algn="ctr">
              <a:defRPr/>
            </a:pPr>
            <a:r>
              <a:rPr lang="en-US" sz="2000">
                <a:solidFill>
                  <a:schemeClr val="bg1"/>
                </a:solidFill>
                <a:latin typeface="Franklin Gothic Medium" charset="0"/>
                <a:ea typeface="ＭＳ Ｐゴシック" charset="-128"/>
              </a:rPr>
              <a:t>$94,144</a:t>
            </a:r>
            <a:br>
              <a:rPr lang="en-US" sz="2000">
                <a:solidFill>
                  <a:schemeClr val="bg1"/>
                </a:solidFill>
                <a:latin typeface="Franklin Gothic Medium" charset="0"/>
                <a:ea typeface="ＭＳ Ｐゴシック" charset="-128"/>
              </a:rPr>
            </a:br>
            <a:r>
              <a:rPr lang="en-US" sz="2000">
                <a:solidFill>
                  <a:schemeClr val="bg1"/>
                </a:solidFill>
                <a:latin typeface="Franklin Gothic Medium" charset="0"/>
                <a:ea typeface="ＭＳ Ｐゴシック" charset="-128"/>
              </a:rPr>
              <a:t>LOST!</a:t>
            </a:r>
          </a:p>
        </p:txBody>
      </p:sp>
      <p:sp>
        <p:nvSpPr>
          <p:cNvPr id="28681" name="TextBox 10"/>
          <p:cNvSpPr txBox="1">
            <a:spLocks noChangeArrowheads="1"/>
          </p:cNvSpPr>
          <p:nvPr/>
        </p:nvSpPr>
        <p:spPr bwMode="auto">
          <a:xfrm rot="-5400000">
            <a:off x="-471487" y="3467100"/>
            <a:ext cx="2044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eaLnBrk="1" hangingPunct="1">
              <a:lnSpc>
                <a:spcPct val="100000"/>
              </a:lnSpc>
              <a:buClrTx/>
              <a:buSzTx/>
              <a:buFontTx/>
              <a:buNone/>
            </a:pPr>
            <a:r>
              <a:rPr lang="en-US" altLang="en-US" sz="1800">
                <a:solidFill>
                  <a:srgbClr val="404040"/>
                </a:solidFill>
                <a:latin typeface="Arial Narrow" pitchFamily="34" charset="0"/>
              </a:rPr>
              <a:t>Thousand $</a:t>
            </a:r>
          </a:p>
        </p:txBody>
      </p:sp>
      <p:sp>
        <p:nvSpPr>
          <p:cNvPr id="14" name="Freeform 13"/>
          <p:cNvSpPr/>
          <p:nvPr/>
        </p:nvSpPr>
        <p:spPr>
          <a:xfrm>
            <a:off x="2100263" y="3656013"/>
            <a:ext cx="4676775" cy="1982787"/>
          </a:xfrm>
          <a:custGeom>
            <a:avLst/>
            <a:gdLst>
              <a:gd name="connsiteX0" fmla="*/ 0 w 5054600"/>
              <a:gd name="connsiteY0" fmla="*/ 1968500 h 1968500"/>
              <a:gd name="connsiteX1" fmla="*/ 5054600 w 5054600"/>
              <a:gd name="connsiteY1" fmla="*/ 1955800 h 1968500"/>
              <a:gd name="connsiteX2" fmla="*/ 5041900 w 5054600"/>
              <a:gd name="connsiteY2" fmla="*/ 0 h 1968500"/>
              <a:gd name="connsiteX3" fmla="*/ 4203700 w 5054600"/>
              <a:gd name="connsiteY3" fmla="*/ 508000 h 1968500"/>
              <a:gd name="connsiteX4" fmla="*/ 3352800 w 5054600"/>
              <a:gd name="connsiteY4" fmla="*/ 1282700 h 1968500"/>
              <a:gd name="connsiteX5" fmla="*/ 1930400 w 5054600"/>
              <a:gd name="connsiteY5" fmla="*/ 1828800 h 1968500"/>
              <a:gd name="connsiteX6" fmla="*/ 1257300 w 5054600"/>
              <a:gd name="connsiteY6" fmla="*/ 1968500 h 1968500"/>
              <a:gd name="connsiteX7" fmla="*/ 787400 w 5054600"/>
              <a:gd name="connsiteY7" fmla="*/ 1600200 h 1968500"/>
              <a:gd name="connsiteX8" fmla="*/ 0 w 5054600"/>
              <a:gd name="connsiteY8" fmla="*/ 1968500 h 1968500"/>
              <a:gd name="connsiteX0" fmla="*/ 473091 w 4267200"/>
              <a:gd name="connsiteY0" fmla="*/ 1968500 h 1968500"/>
              <a:gd name="connsiteX1" fmla="*/ 4267200 w 4267200"/>
              <a:gd name="connsiteY1" fmla="*/ 1955800 h 1968500"/>
              <a:gd name="connsiteX2" fmla="*/ 4254500 w 4267200"/>
              <a:gd name="connsiteY2" fmla="*/ 0 h 1968500"/>
              <a:gd name="connsiteX3" fmla="*/ 3416300 w 4267200"/>
              <a:gd name="connsiteY3" fmla="*/ 508000 h 1968500"/>
              <a:gd name="connsiteX4" fmla="*/ 2565400 w 4267200"/>
              <a:gd name="connsiteY4" fmla="*/ 1282700 h 1968500"/>
              <a:gd name="connsiteX5" fmla="*/ 1143000 w 4267200"/>
              <a:gd name="connsiteY5" fmla="*/ 1828800 h 1968500"/>
              <a:gd name="connsiteX6" fmla="*/ 469900 w 4267200"/>
              <a:gd name="connsiteY6" fmla="*/ 1968500 h 1968500"/>
              <a:gd name="connsiteX7" fmla="*/ 0 w 4267200"/>
              <a:gd name="connsiteY7" fmla="*/ 1600200 h 1968500"/>
              <a:gd name="connsiteX8" fmla="*/ 473091 w 4267200"/>
              <a:gd name="connsiteY8" fmla="*/ 1968500 h 1968500"/>
              <a:gd name="connsiteX0" fmla="*/ 3191 w 3797300"/>
              <a:gd name="connsiteY0" fmla="*/ 1968500 h 1971675"/>
              <a:gd name="connsiteX1" fmla="*/ 3797300 w 3797300"/>
              <a:gd name="connsiteY1" fmla="*/ 1955800 h 1971675"/>
              <a:gd name="connsiteX2" fmla="*/ 3784600 w 3797300"/>
              <a:gd name="connsiteY2" fmla="*/ 0 h 1971675"/>
              <a:gd name="connsiteX3" fmla="*/ 2946400 w 3797300"/>
              <a:gd name="connsiteY3" fmla="*/ 508000 h 1971675"/>
              <a:gd name="connsiteX4" fmla="*/ 2095500 w 3797300"/>
              <a:gd name="connsiteY4" fmla="*/ 1282700 h 1971675"/>
              <a:gd name="connsiteX5" fmla="*/ 673100 w 3797300"/>
              <a:gd name="connsiteY5" fmla="*/ 1828800 h 1971675"/>
              <a:gd name="connsiteX6" fmla="*/ 0 w 3797300"/>
              <a:gd name="connsiteY6" fmla="*/ 1968500 h 1971675"/>
              <a:gd name="connsiteX7" fmla="*/ 22924 w 3797300"/>
              <a:gd name="connsiteY7" fmla="*/ 1971675 h 1971675"/>
              <a:gd name="connsiteX8" fmla="*/ 3191 w 3797300"/>
              <a:gd name="connsiteY8" fmla="*/ 1968500 h 197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7300" h="1971675">
                <a:moveTo>
                  <a:pt x="3191" y="1968500"/>
                </a:moveTo>
                <a:lnTo>
                  <a:pt x="3797300" y="1955800"/>
                </a:lnTo>
                <a:cubicBezTo>
                  <a:pt x="3793067" y="1303867"/>
                  <a:pt x="3788833" y="651933"/>
                  <a:pt x="3784600" y="0"/>
                </a:cubicBezTo>
                <a:lnTo>
                  <a:pt x="2946400" y="508000"/>
                </a:lnTo>
                <a:lnTo>
                  <a:pt x="2095500" y="1282700"/>
                </a:lnTo>
                <a:lnTo>
                  <a:pt x="673100" y="1828800"/>
                </a:lnTo>
                <a:lnTo>
                  <a:pt x="0" y="1968500"/>
                </a:lnTo>
                <a:lnTo>
                  <a:pt x="22924" y="1971675"/>
                </a:lnTo>
                <a:lnTo>
                  <a:pt x="3191" y="1968500"/>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128"/>
            </a:endParaRPr>
          </a:p>
        </p:txBody>
      </p:sp>
      <p:sp>
        <p:nvSpPr>
          <p:cNvPr id="15" name="Freeform 14"/>
          <p:cNvSpPr/>
          <p:nvPr/>
        </p:nvSpPr>
        <p:spPr>
          <a:xfrm>
            <a:off x="1331913" y="5443538"/>
            <a:ext cx="911225" cy="195262"/>
          </a:xfrm>
          <a:custGeom>
            <a:avLst/>
            <a:gdLst>
              <a:gd name="connsiteX0" fmla="*/ 0 w 1249680"/>
              <a:gd name="connsiteY0" fmla="*/ 365760 h 373380"/>
              <a:gd name="connsiteX1" fmla="*/ 762000 w 1249680"/>
              <a:gd name="connsiteY1" fmla="*/ 0 h 373380"/>
              <a:gd name="connsiteX2" fmla="*/ 1249680 w 1249680"/>
              <a:gd name="connsiteY2" fmla="*/ 373380 h 373380"/>
              <a:gd name="connsiteX3" fmla="*/ 0 w 1249680"/>
              <a:gd name="connsiteY3" fmla="*/ 365760 h 373380"/>
              <a:gd name="connsiteX0" fmla="*/ 0 w 1249680"/>
              <a:gd name="connsiteY0" fmla="*/ 365760 h 373380"/>
              <a:gd name="connsiteX1" fmla="*/ 762000 w 1249680"/>
              <a:gd name="connsiteY1" fmla="*/ 0 h 373380"/>
              <a:gd name="connsiteX2" fmla="*/ 1249680 w 1249680"/>
              <a:gd name="connsiteY2" fmla="*/ 373380 h 373380"/>
              <a:gd name="connsiteX3" fmla="*/ 0 w 1249680"/>
              <a:gd name="connsiteY3" fmla="*/ 365760 h 373380"/>
              <a:gd name="connsiteX0" fmla="*/ 0 w 1249680"/>
              <a:gd name="connsiteY0" fmla="*/ 365760 h 373380"/>
              <a:gd name="connsiteX1" fmla="*/ 762000 w 1249680"/>
              <a:gd name="connsiteY1" fmla="*/ 0 h 373380"/>
              <a:gd name="connsiteX2" fmla="*/ 1249680 w 1249680"/>
              <a:gd name="connsiteY2" fmla="*/ 373380 h 373380"/>
              <a:gd name="connsiteX3" fmla="*/ 0 w 1249680"/>
              <a:gd name="connsiteY3" fmla="*/ 365760 h 373380"/>
              <a:gd name="connsiteX0" fmla="*/ 0 w 1249680"/>
              <a:gd name="connsiteY0" fmla="*/ 365760 h 373380"/>
              <a:gd name="connsiteX1" fmla="*/ 762000 w 1249680"/>
              <a:gd name="connsiteY1" fmla="*/ 0 h 373380"/>
              <a:gd name="connsiteX2" fmla="*/ 1249680 w 1249680"/>
              <a:gd name="connsiteY2" fmla="*/ 373380 h 373380"/>
              <a:gd name="connsiteX3" fmla="*/ 0 w 1249680"/>
              <a:gd name="connsiteY3" fmla="*/ 365760 h 373380"/>
            </a:gdLst>
            <a:ahLst/>
            <a:cxnLst>
              <a:cxn ang="0">
                <a:pos x="connsiteX0" y="connsiteY0"/>
              </a:cxn>
              <a:cxn ang="0">
                <a:pos x="connsiteX1" y="connsiteY1"/>
              </a:cxn>
              <a:cxn ang="0">
                <a:pos x="connsiteX2" y="connsiteY2"/>
              </a:cxn>
              <a:cxn ang="0">
                <a:pos x="connsiteX3" y="connsiteY3"/>
              </a:cxn>
            </a:cxnLst>
            <a:rect l="l" t="t" r="r" b="b"/>
            <a:pathLst>
              <a:path w="1249680" h="373380">
                <a:moveTo>
                  <a:pt x="0" y="365760"/>
                </a:moveTo>
                <a:cubicBezTo>
                  <a:pt x="130175" y="281940"/>
                  <a:pt x="508000" y="121920"/>
                  <a:pt x="762000" y="0"/>
                </a:cubicBezTo>
                <a:lnTo>
                  <a:pt x="1249680" y="373380"/>
                </a:lnTo>
                <a:lnTo>
                  <a:pt x="0" y="365760"/>
                </a:lnTo>
                <a:close/>
              </a:path>
            </a:pathLst>
          </a:cu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128"/>
            </a:endParaRPr>
          </a:p>
        </p:txBody>
      </p:sp>
      <p:sp>
        <p:nvSpPr>
          <p:cNvPr id="28684" name="Rectangular Callout 16"/>
          <p:cNvSpPr>
            <a:spLocks noChangeArrowheads="1"/>
          </p:cNvSpPr>
          <p:nvPr/>
        </p:nvSpPr>
        <p:spPr bwMode="auto">
          <a:xfrm>
            <a:off x="2370138" y="3956050"/>
            <a:ext cx="1363662" cy="966788"/>
          </a:xfrm>
          <a:prstGeom prst="wedgeRectCallout">
            <a:avLst>
              <a:gd name="adj1" fmla="val -62398"/>
              <a:gd name="adj2" fmla="val 120769"/>
            </a:avLst>
          </a:prstGeom>
          <a:gradFill rotWithShape="1">
            <a:gsLst>
              <a:gs pos="0">
                <a:srgbClr val="FFFF00"/>
              </a:gs>
              <a:gs pos="50000">
                <a:srgbClr val="E6E600"/>
              </a:gs>
              <a:gs pos="100000">
                <a:srgbClr val="A0A000"/>
              </a:gs>
            </a:gsLst>
            <a:lin ang="5400000" scaled="1"/>
          </a:gradFill>
          <a:ln>
            <a:noFill/>
          </a:ln>
          <a:effectLst>
            <a:outerShdw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ctr" eaLnBrk="1" hangingPunct="1"/>
            <a:r>
              <a:rPr lang="en-US" altLang="en-US">
                <a:solidFill>
                  <a:srgbClr val="0D0D0D"/>
                </a:solidFill>
                <a:latin typeface="Arial Narrow" pitchFamily="34" charset="0"/>
              </a:rPr>
              <a:t>Spend $7,800 nest egg on</a:t>
            </a:r>
            <a:br>
              <a:rPr lang="en-US" altLang="en-US">
                <a:solidFill>
                  <a:srgbClr val="0D0D0D"/>
                </a:solidFill>
                <a:latin typeface="Arial Narrow" pitchFamily="34" charset="0"/>
              </a:rPr>
            </a:br>
            <a:r>
              <a:rPr lang="en-US" altLang="en-US">
                <a:solidFill>
                  <a:srgbClr val="0D0D0D"/>
                </a:solidFill>
                <a:latin typeface="Arial Narrow" pitchFamily="34" charset="0"/>
              </a:rPr>
              <a:t>a car</a:t>
            </a:r>
          </a:p>
        </p:txBody>
      </p:sp>
      <p:pic>
        <p:nvPicPr>
          <p:cNvPr id="28685" name="Picture 15" descr="car2.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47838" y="4659313"/>
            <a:ext cx="1112837"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5613" y="130175"/>
            <a:ext cx="8688387" cy="896938"/>
          </a:xfrm>
        </p:spPr>
        <p:txBody>
          <a:bodyPr/>
          <a:lstStyle/>
          <a:p>
            <a:r>
              <a:rPr lang="en-US" altLang="en-US" smtClean="0">
                <a:ea typeface="ＭＳ Ｐゴシック" charset="-128"/>
              </a:rPr>
              <a:t>Overview: Topics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84885403"/>
              </p:ext>
            </p:extLst>
          </p:nvPr>
        </p:nvGraphicFramePr>
        <p:xfrm>
          <a:off x="3380094" y="998537"/>
          <a:ext cx="5415563" cy="4683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196" name="Picture 4" descr="SLD 2 STOCK MARKET 285_2766446.jpg"/>
          <p:cNvPicPr>
            <a:picLocks noChangeAspect="1"/>
          </p:cNvPicPr>
          <p:nvPr/>
        </p:nvPicPr>
        <p:blipFill>
          <a:blip r:embed="rId7">
            <a:extLst>
              <a:ext uri="{28A0092B-C50C-407E-A947-70E740481C1C}">
                <a14:useLocalDpi xmlns:a14="http://schemas.microsoft.com/office/drawing/2010/main" val="0"/>
              </a:ext>
            </a:extLst>
          </a:blip>
          <a:srcRect r="14999" b="1666"/>
          <a:stretch>
            <a:fillRect/>
          </a:stretch>
        </p:blipFill>
        <p:spPr bwMode="auto">
          <a:xfrm>
            <a:off x="455613" y="993775"/>
            <a:ext cx="2593975" cy="4500563"/>
          </a:xfrm>
          <a:prstGeom prst="rect">
            <a:avLst/>
          </a:prstGeom>
          <a:noFill/>
          <a:ln w="9525">
            <a:solidFill>
              <a:srgbClr val="BFBFBF"/>
            </a:solidFill>
            <a:miter lim="800000"/>
            <a:headEnd/>
            <a:tailEnd/>
          </a:ln>
          <a:effectLst>
            <a:outerShdw dist="38100" dir="2700000" rotWithShape="0">
              <a:srgbClr val="808080">
                <a:alpha val="42998"/>
              </a:srgbClr>
            </a:outerShdw>
          </a:effectLst>
          <a:extLst>
            <a:ext uri="{909E8E84-426E-40DD-AFC4-6F175D3DCCD1}">
              <a14:hiddenFill xmlns:a14="http://schemas.microsoft.com/office/drawing/2010/main">
                <a:solidFill>
                  <a:srgbClr val="FFFFFF"/>
                </a:solidFill>
              </a14:hiddenFill>
            </a:ext>
          </a:extLst>
        </p:spPr>
      </p:pic>
      <p:sp>
        <p:nvSpPr>
          <p:cNvPr id="8197"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B0A4097E-D3DB-4187-8E9E-92926E0F2B08}" type="slidenum">
              <a:rPr lang="en-US" altLang="en-US" smtClean="0">
                <a:solidFill>
                  <a:srgbClr val="787863"/>
                </a:solidFill>
                <a:latin typeface="Franklin Gothic Medium" charset="0"/>
              </a:rPr>
              <a:pPr eaLnBrk="1" hangingPunct="1"/>
              <a:t>2</a:t>
            </a:fld>
            <a:endParaRPr lang="en-US" altLang="en-US" smtClean="0">
              <a:solidFill>
                <a:srgbClr val="787863"/>
              </a:solidFill>
              <a:latin typeface="Franklin Gothic Medium"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itle 1"/>
          <p:cNvSpPr>
            <a:spLocks noGrp="1"/>
          </p:cNvSpPr>
          <p:nvPr>
            <p:ph type="title"/>
          </p:nvPr>
        </p:nvSpPr>
        <p:spPr>
          <a:xfrm>
            <a:off x="257175" y="130175"/>
            <a:ext cx="8886825" cy="1417638"/>
          </a:xfrm>
        </p:spPr>
        <p:txBody>
          <a:bodyPr/>
          <a:lstStyle/>
          <a:p>
            <a:pPr eaLnBrk="1" hangingPunct="1"/>
            <a:r>
              <a:rPr lang="en-US" altLang="en-US" dirty="0" smtClean="0">
                <a:ea typeface="ＭＳ Ｐゴシック" panose="020B0600070205080204" pitchFamily="34" charset="-128"/>
              </a:rPr>
              <a:t>What should I do with extra money?</a:t>
            </a:r>
            <a:endParaRPr lang="en-US" altLang="en-US" dirty="0" smtClean="0">
              <a:ea typeface="ＭＳ Ｐゴシック" panose="020B0600070205080204" pitchFamily="34" charset="-128"/>
            </a:endParaRPr>
          </a:p>
        </p:txBody>
      </p:sp>
      <p:sp>
        <p:nvSpPr>
          <p:cNvPr id="23556" name="Slide Number Placeholder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nSpc>
                <a:spcPct val="100000"/>
              </a:lnSpc>
              <a:buClrTx/>
              <a:buSzTx/>
              <a:buFontTx/>
              <a:buNone/>
            </a:pPr>
            <a:fld id="{CEAAC7E2-2AD0-4EEB-B3FC-175B7E6A0DF5}" type="slidenum">
              <a:rPr lang="en-US" altLang="en-US" sz="1200" smtClean="0">
                <a:solidFill>
                  <a:srgbClr val="787863"/>
                </a:solidFill>
                <a:latin typeface="Franklin Gothic Medium" panose="020B0603020102020204" pitchFamily="34" charset="0"/>
              </a:rPr>
              <a:pPr>
                <a:lnSpc>
                  <a:spcPct val="100000"/>
                </a:lnSpc>
                <a:buClrTx/>
                <a:buSzTx/>
                <a:buFontTx/>
                <a:buNone/>
              </a:pPr>
              <a:t>20</a:t>
            </a:fld>
            <a:endParaRPr lang="en-US" altLang="en-US" sz="1200" smtClean="0">
              <a:solidFill>
                <a:srgbClr val="787863"/>
              </a:solidFill>
              <a:latin typeface="Franklin Gothic Medium" panose="020B0603020102020204" pitchFamily="34" charset="0"/>
            </a:endParaRPr>
          </a:p>
        </p:txBody>
      </p:sp>
      <p:sp>
        <p:nvSpPr>
          <p:cNvPr id="6" name="Freeform 35"/>
          <p:cNvSpPr>
            <a:spLocks/>
          </p:cNvSpPr>
          <p:nvPr/>
        </p:nvSpPr>
        <p:spPr bwMode="auto">
          <a:xfrm>
            <a:off x="257175" y="5738813"/>
            <a:ext cx="2332038" cy="777875"/>
          </a:xfrm>
          <a:custGeom>
            <a:avLst/>
            <a:gdLst>
              <a:gd name="T0" fmla="*/ 2147483647 w 1548"/>
              <a:gd name="T1" fmla="*/ 0 h 519"/>
              <a:gd name="T2" fmla="*/ 2147483647 w 1548"/>
              <a:gd name="T3" fmla="*/ 0 h 519"/>
              <a:gd name="T4" fmla="*/ 2147483647 w 1548"/>
              <a:gd name="T5" fmla="*/ 2147483647 h 519"/>
              <a:gd name="T6" fmla="*/ 2147483647 w 1548"/>
              <a:gd name="T7" fmla="*/ 2147483647 h 519"/>
              <a:gd name="T8" fmla="*/ 2147483647 w 1548"/>
              <a:gd name="T9" fmla="*/ 2147483647 h 519"/>
              <a:gd name="T10" fmla="*/ 2147483647 w 1548"/>
              <a:gd name="T11" fmla="*/ 2147483647 h 519"/>
              <a:gd name="T12" fmla="*/ 2147483647 w 1548"/>
              <a:gd name="T13" fmla="*/ 2147483647 h 519"/>
              <a:gd name="T14" fmla="*/ 2147483647 w 1548"/>
              <a:gd name="T15" fmla="*/ 2147483647 h 519"/>
              <a:gd name="T16" fmla="*/ 2147483647 w 1548"/>
              <a:gd name="T17" fmla="*/ 2147483647 h 519"/>
              <a:gd name="T18" fmla="*/ 2147483647 w 1548"/>
              <a:gd name="T19" fmla="*/ 2147483647 h 519"/>
              <a:gd name="T20" fmla="*/ 0 w 1548"/>
              <a:gd name="T21" fmla="*/ 2147483647 h 519"/>
              <a:gd name="T22" fmla="*/ 2147483647 w 1548"/>
              <a:gd name="T23" fmla="*/ 0 h 5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48"/>
              <a:gd name="T37" fmla="*/ 0 h 519"/>
              <a:gd name="T38" fmla="*/ 1548 w 1548"/>
              <a:gd name="T39" fmla="*/ 519 h 5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48" h="519">
                <a:moveTo>
                  <a:pt x="529" y="0"/>
                </a:moveTo>
                <a:lnTo>
                  <a:pt x="1548" y="0"/>
                </a:lnTo>
                <a:lnTo>
                  <a:pt x="1238" y="519"/>
                </a:lnTo>
                <a:lnTo>
                  <a:pt x="1185" y="519"/>
                </a:lnTo>
                <a:lnTo>
                  <a:pt x="1046" y="519"/>
                </a:lnTo>
                <a:lnTo>
                  <a:pt x="846" y="519"/>
                </a:lnTo>
                <a:lnTo>
                  <a:pt x="620" y="519"/>
                </a:lnTo>
                <a:lnTo>
                  <a:pt x="392" y="519"/>
                </a:lnTo>
                <a:lnTo>
                  <a:pt x="195" y="519"/>
                </a:lnTo>
                <a:lnTo>
                  <a:pt x="53" y="519"/>
                </a:lnTo>
                <a:lnTo>
                  <a:pt x="0" y="519"/>
                </a:lnTo>
                <a:lnTo>
                  <a:pt x="529" y="0"/>
                </a:lnTo>
                <a:close/>
              </a:path>
            </a:pathLst>
          </a:custGeom>
          <a:solidFill>
            <a:schemeClr val="accent5"/>
          </a:solidFill>
          <a:ln w="19050">
            <a:solidFill>
              <a:srgbClr val="000000"/>
            </a:solidFill>
            <a:round/>
            <a:headEnd/>
            <a:tailEnd/>
          </a:ln>
        </p:spPr>
        <p:txBody>
          <a:bodyPr/>
          <a:lstStyle/>
          <a:p>
            <a:pPr eaLnBrk="1" hangingPunct="1">
              <a:defRPr/>
            </a:pPr>
            <a:endParaRPr lang="en-US">
              <a:latin typeface="Arial" charset="0"/>
              <a:ea typeface="ＭＳ Ｐゴシック" charset="-128"/>
            </a:endParaRPr>
          </a:p>
        </p:txBody>
      </p:sp>
      <p:sp>
        <p:nvSpPr>
          <p:cNvPr id="23558" name="Freeform 34"/>
          <p:cNvSpPr>
            <a:spLocks/>
          </p:cNvSpPr>
          <p:nvPr/>
        </p:nvSpPr>
        <p:spPr bwMode="auto">
          <a:xfrm>
            <a:off x="2252663" y="1812925"/>
            <a:ext cx="2908300" cy="3157538"/>
          </a:xfrm>
          <a:custGeom>
            <a:avLst/>
            <a:gdLst>
              <a:gd name="T0" fmla="*/ 2147483646 w 1930"/>
              <a:gd name="T1" fmla="*/ 0 h 2106"/>
              <a:gd name="T2" fmla="*/ 2147483646 w 1930"/>
              <a:gd name="T3" fmla="*/ 0 h 2106"/>
              <a:gd name="T4" fmla="*/ 2147483646 w 1930"/>
              <a:gd name="T5" fmla="*/ 2147483646 h 2106"/>
              <a:gd name="T6" fmla="*/ 0 w 1930"/>
              <a:gd name="T7" fmla="*/ 2147483646 h 2106"/>
              <a:gd name="T8" fmla="*/ 2147483646 w 1930"/>
              <a:gd name="T9" fmla="*/ 0 h 2106"/>
              <a:gd name="T10" fmla="*/ 0 60000 65536"/>
              <a:gd name="T11" fmla="*/ 0 60000 65536"/>
              <a:gd name="T12" fmla="*/ 0 60000 65536"/>
              <a:gd name="T13" fmla="*/ 0 60000 65536"/>
              <a:gd name="T14" fmla="*/ 0 60000 65536"/>
              <a:gd name="T15" fmla="*/ 0 w 1930"/>
              <a:gd name="T16" fmla="*/ 0 h 2106"/>
              <a:gd name="T17" fmla="*/ 1930 w 1930"/>
              <a:gd name="T18" fmla="*/ 2106 h 2106"/>
            </a:gdLst>
            <a:ahLst/>
            <a:cxnLst>
              <a:cxn ang="T10">
                <a:pos x="T0" y="T1"/>
              </a:cxn>
              <a:cxn ang="T11">
                <a:pos x="T2" y="T3"/>
              </a:cxn>
              <a:cxn ang="T12">
                <a:pos x="T4" y="T5"/>
              </a:cxn>
              <a:cxn ang="T13">
                <a:pos x="T6" y="T7"/>
              </a:cxn>
              <a:cxn ang="T14">
                <a:pos x="T8" y="T9"/>
              </a:cxn>
            </a:cxnLst>
            <a:rect l="T15" t="T16" r="T17" b="T18"/>
            <a:pathLst>
              <a:path w="1930" h="2106">
                <a:moveTo>
                  <a:pt x="1904" y="0"/>
                </a:moveTo>
                <a:lnTo>
                  <a:pt x="1930" y="0"/>
                </a:lnTo>
                <a:lnTo>
                  <a:pt x="685" y="2106"/>
                </a:lnTo>
                <a:lnTo>
                  <a:pt x="0" y="2106"/>
                </a:lnTo>
                <a:lnTo>
                  <a:pt x="1904"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59" name="Freeform 4"/>
          <p:cNvSpPr>
            <a:spLocks/>
          </p:cNvSpPr>
          <p:nvPr/>
        </p:nvSpPr>
        <p:spPr bwMode="auto">
          <a:xfrm>
            <a:off x="2100263" y="1817688"/>
            <a:ext cx="6083300" cy="4694237"/>
          </a:xfrm>
          <a:custGeom>
            <a:avLst/>
            <a:gdLst>
              <a:gd name="T0" fmla="*/ 0 w 4037"/>
              <a:gd name="T1" fmla="*/ 2147483646 h 3132"/>
              <a:gd name="T2" fmla="*/ 2147483646 w 4037"/>
              <a:gd name="T3" fmla="*/ 2147483646 h 3132"/>
              <a:gd name="T4" fmla="*/ 2147483646 w 4037"/>
              <a:gd name="T5" fmla="*/ 2147483646 h 3132"/>
              <a:gd name="T6" fmla="*/ 2147483646 w 4037"/>
              <a:gd name="T7" fmla="*/ 2147483646 h 3132"/>
              <a:gd name="T8" fmla="*/ 2147483646 w 4037"/>
              <a:gd name="T9" fmla="*/ 2147483646 h 3132"/>
              <a:gd name="T10" fmla="*/ 2147483646 w 4037"/>
              <a:gd name="T11" fmla="*/ 0 h 3132"/>
              <a:gd name="T12" fmla="*/ 2147483646 w 4037"/>
              <a:gd name="T13" fmla="*/ 2147483646 h 3132"/>
              <a:gd name="T14" fmla="*/ 2147483646 w 4037"/>
              <a:gd name="T15" fmla="*/ 2147483646 h 3132"/>
              <a:gd name="T16" fmla="*/ 2147483646 w 4037"/>
              <a:gd name="T17" fmla="*/ 2147483646 h 3132"/>
              <a:gd name="T18" fmla="*/ 2147483646 w 4037"/>
              <a:gd name="T19" fmla="*/ 2147483646 h 3132"/>
              <a:gd name="T20" fmla="*/ 2147483646 w 4037"/>
              <a:gd name="T21" fmla="*/ 2147483646 h 3132"/>
              <a:gd name="T22" fmla="*/ 0 w 4037"/>
              <a:gd name="T23" fmla="*/ 2147483646 h 31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37"/>
              <a:gd name="T37" fmla="*/ 0 h 3132"/>
              <a:gd name="T38" fmla="*/ 4037 w 4037"/>
              <a:gd name="T39" fmla="*/ 3132 h 31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37" h="3132">
                <a:moveTo>
                  <a:pt x="0" y="3132"/>
                </a:moveTo>
                <a:lnTo>
                  <a:pt x="295" y="2620"/>
                </a:lnTo>
                <a:lnTo>
                  <a:pt x="382" y="2620"/>
                </a:lnTo>
                <a:lnTo>
                  <a:pt x="692" y="2106"/>
                </a:lnTo>
                <a:lnTo>
                  <a:pt x="762" y="2106"/>
                </a:lnTo>
                <a:lnTo>
                  <a:pt x="2016" y="0"/>
                </a:lnTo>
                <a:lnTo>
                  <a:pt x="3283" y="2106"/>
                </a:lnTo>
                <a:lnTo>
                  <a:pt x="3350" y="2106"/>
                </a:lnTo>
                <a:lnTo>
                  <a:pt x="3650" y="2620"/>
                </a:lnTo>
                <a:lnTo>
                  <a:pt x="3727" y="2620"/>
                </a:lnTo>
                <a:lnTo>
                  <a:pt x="4037" y="3132"/>
                </a:lnTo>
                <a:lnTo>
                  <a:pt x="0" y="3132"/>
                </a:lnTo>
                <a:close/>
              </a:path>
            </a:pathLst>
          </a:custGeom>
          <a:solidFill>
            <a:srgbClr val="9EB060"/>
          </a:solidFill>
          <a:ln w="19050">
            <a:solidFill>
              <a:srgbClr val="000000"/>
            </a:solidFill>
            <a:round/>
            <a:headEnd/>
            <a:tailEnd/>
          </a:ln>
        </p:spPr>
        <p:txBody>
          <a:bodyPr/>
          <a:lstStyle/>
          <a:p>
            <a:endParaRPr lang="en-US"/>
          </a:p>
        </p:txBody>
      </p:sp>
      <p:sp>
        <p:nvSpPr>
          <p:cNvPr id="9" name="Freeform 5"/>
          <p:cNvSpPr>
            <a:spLocks/>
          </p:cNvSpPr>
          <p:nvPr/>
        </p:nvSpPr>
        <p:spPr bwMode="auto">
          <a:xfrm>
            <a:off x="1373188" y="4979988"/>
            <a:ext cx="1820862" cy="766762"/>
          </a:xfrm>
          <a:custGeom>
            <a:avLst/>
            <a:gdLst>
              <a:gd name="T0" fmla="*/ 2147483647 w 1209"/>
              <a:gd name="T1" fmla="*/ 0 h 512"/>
              <a:gd name="T2" fmla="*/ 2147483647 w 1209"/>
              <a:gd name="T3" fmla="*/ 0 h 512"/>
              <a:gd name="T4" fmla="*/ 2147483647 w 1209"/>
              <a:gd name="T5" fmla="*/ 2147483647 h 512"/>
              <a:gd name="T6" fmla="*/ 2147483647 w 1209"/>
              <a:gd name="T7" fmla="*/ 2147483647 h 512"/>
              <a:gd name="T8" fmla="*/ 2147483647 w 1209"/>
              <a:gd name="T9" fmla="*/ 2147483647 h 512"/>
              <a:gd name="T10" fmla="*/ 2147483647 w 1209"/>
              <a:gd name="T11" fmla="*/ 2147483647 h 512"/>
              <a:gd name="T12" fmla="*/ 2147483647 w 1209"/>
              <a:gd name="T13" fmla="*/ 2147483647 h 512"/>
              <a:gd name="T14" fmla="*/ 2147483647 w 1209"/>
              <a:gd name="T15" fmla="*/ 2147483647 h 512"/>
              <a:gd name="T16" fmla="*/ 2147483647 w 1209"/>
              <a:gd name="T17" fmla="*/ 2147483647 h 512"/>
              <a:gd name="T18" fmla="*/ 2147483647 w 1209"/>
              <a:gd name="T19" fmla="*/ 2147483647 h 512"/>
              <a:gd name="T20" fmla="*/ 0 w 1209"/>
              <a:gd name="T21" fmla="*/ 2147483647 h 512"/>
              <a:gd name="T22" fmla="*/ 2147483647 w 1209"/>
              <a:gd name="T23" fmla="*/ 0 h 5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09"/>
              <a:gd name="T37" fmla="*/ 0 h 512"/>
              <a:gd name="T38" fmla="*/ 1209 w 1209"/>
              <a:gd name="T39" fmla="*/ 512 h 5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09" h="512">
                <a:moveTo>
                  <a:pt x="444" y="0"/>
                </a:moveTo>
                <a:lnTo>
                  <a:pt x="1209" y="0"/>
                </a:lnTo>
                <a:lnTo>
                  <a:pt x="884" y="512"/>
                </a:lnTo>
                <a:lnTo>
                  <a:pt x="848" y="512"/>
                </a:lnTo>
                <a:lnTo>
                  <a:pt x="747" y="512"/>
                </a:lnTo>
                <a:lnTo>
                  <a:pt x="605" y="512"/>
                </a:lnTo>
                <a:lnTo>
                  <a:pt x="442" y="512"/>
                </a:lnTo>
                <a:lnTo>
                  <a:pt x="279" y="512"/>
                </a:lnTo>
                <a:lnTo>
                  <a:pt x="137" y="512"/>
                </a:lnTo>
                <a:lnTo>
                  <a:pt x="38" y="512"/>
                </a:lnTo>
                <a:lnTo>
                  <a:pt x="0" y="512"/>
                </a:lnTo>
                <a:lnTo>
                  <a:pt x="444" y="0"/>
                </a:lnTo>
                <a:close/>
              </a:path>
            </a:pathLst>
          </a:custGeom>
          <a:solidFill>
            <a:schemeClr val="accent6"/>
          </a:solidFill>
          <a:ln w="9525">
            <a:noFill/>
            <a:round/>
            <a:headEnd/>
            <a:tailEnd/>
          </a:ln>
        </p:spPr>
        <p:txBody>
          <a:bodyPr/>
          <a:lstStyle/>
          <a:p>
            <a:pPr eaLnBrk="1" hangingPunct="1">
              <a:defRPr/>
            </a:pPr>
            <a:endParaRPr lang="en-US">
              <a:latin typeface="Arial" charset="0"/>
              <a:ea typeface="ＭＳ Ｐゴシック" charset="-128"/>
            </a:endParaRPr>
          </a:p>
        </p:txBody>
      </p:sp>
      <p:sp>
        <p:nvSpPr>
          <p:cNvPr id="23561" name="Text Box 166"/>
          <p:cNvSpPr txBox="1">
            <a:spLocks noChangeArrowheads="1"/>
          </p:cNvSpPr>
          <p:nvPr/>
        </p:nvSpPr>
        <p:spPr bwMode="auto">
          <a:xfrm>
            <a:off x="4456113" y="2606675"/>
            <a:ext cx="15176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gn="ctr">
              <a:lnSpc>
                <a:spcPct val="100000"/>
              </a:lnSpc>
              <a:buClrTx/>
              <a:buSzTx/>
              <a:buFontTx/>
              <a:buNone/>
            </a:pPr>
            <a:r>
              <a:rPr lang="en-US" altLang="en-US" sz="1400" b="1">
                <a:solidFill>
                  <a:schemeClr val="bg1"/>
                </a:solidFill>
                <a:latin typeface="Century Gothic" panose="020B0502020202020204" pitchFamily="34" charset="0"/>
              </a:rPr>
              <a:t>Options, Commodities, etc.</a:t>
            </a:r>
          </a:p>
        </p:txBody>
      </p:sp>
      <p:sp>
        <p:nvSpPr>
          <p:cNvPr id="23562" name="Text Box 167"/>
          <p:cNvSpPr txBox="1">
            <a:spLocks noChangeArrowheads="1"/>
          </p:cNvSpPr>
          <p:nvPr/>
        </p:nvSpPr>
        <p:spPr bwMode="auto">
          <a:xfrm>
            <a:off x="4381500" y="5865813"/>
            <a:ext cx="1517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gn="ctr">
              <a:lnSpc>
                <a:spcPct val="100000"/>
              </a:lnSpc>
              <a:buClrTx/>
              <a:buSzTx/>
              <a:buFontTx/>
              <a:buNone/>
            </a:pPr>
            <a:r>
              <a:rPr lang="en-US" altLang="en-US" sz="1400" b="1">
                <a:latin typeface="Century Gothic" panose="020B0502020202020204" pitchFamily="34" charset="0"/>
              </a:rPr>
              <a:t>Controlled Spending</a:t>
            </a:r>
          </a:p>
        </p:txBody>
      </p:sp>
      <p:sp>
        <p:nvSpPr>
          <p:cNvPr id="23563" name="Text Box 167"/>
          <p:cNvSpPr txBox="1">
            <a:spLocks noChangeArrowheads="1"/>
          </p:cNvSpPr>
          <p:nvPr/>
        </p:nvSpPr>
        <p:spPr bwMode="auto">
          <a:xfrm>
            <a:off x="2601913" y="5884863"/>
            <a:ext cx="1517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gn="ctr">
              <a:lnSpc>
                <a:spcPct val="100000"/>
              </a:lnSpc>
              <a:buClrTx/>
              <a:buSzTx/>
              <a:buFontTx/>
              <a:buNone/>
            </a:pPr>
            <a:r>
              <a:rPr lang="en-US" altLang="en-US" sz="1400" b="1">
                <a:latin typeface="Century Gothic" panose="020B0502020202020204" pitchFamily="34" charset="0"/>
              </a:rPr>
              <a:t>Adequate</a:t>
            </a:r>
          </a:p>
          <a:p>
            <a:pPr algn="ctr">
              <a:lnSpc>
                <a:spcPct val="100000"/>
              </a:lnSpc>
              <a:buClrTx/>
              <a:buSzTx/>
              <a:buFontTx/>
              <a:buNone/>
            </a:pPr>
            <a:r>
              <a:rPr lang="en-US" altLang="en-US" sz="1400" b="1">
                <a:latin typeface="Century Gothic" panose="020B0502020202020204" pitchFamily="34" charset="0"/>
              </a:rPr>
              <a:t>Income</a:t>
            </a:r>
          </a:p>
        </p:txBody>
      </p:sp>
      <p:sp>
        <p:nvSpPr>
          <p:cNvPr id="23564" name="Text Box 167"/>
          <p:cNvSpPr txBox="1">
            <a:spLocks noChangeArrowheads="1"/>
          </p:cNvSpPr>
          <p:nvPr/>
        </p:nvSpPr>
        <p:spPr bwMode="auto">
          <a:xfrm>
            <a:off x="6203950" y="5888038"/>
            <a:ext cx="1517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gn="ctr">
              <a:lnSpc>
                <a:spcPct val="100000"/>
              </a:lnSpc>
              <a:buClrTx/>
              <a:buSzTx/>
              <a:buFontTx/>
              <a:buNone/>
            </a:pPr>
            <a:r>
              <a:rPr lang="en-US" altLang="en-US" sz="1400" b="1">
                <a:latin typeface="Century Gothic" panose="020B0502020202020204" pitchFamily="34" charset="0"/>
              </a:rPr>
              <a:t>Adequate </a:t>
            </a:r>
          </a:p>
          <a:p>
            <a:pPr algn="ctr">
              <a:lnSpc>
                <a:spcPct val="100000"/>
              </a:lnSpc>
              <a:buClrTx/>
              <a:buSzTx/>
              <a:buFontTx/>
              <a:buNone/>
            </a:pPr>
            <a:r>
              <a:rPr lang="en-US" altLang="en-US" sz="1400" b="1">
                <a:latin typeface="Century Gothic" panose="020B0502020202020204" pitchFamily="34" charset="0"/>
              </a:rPr>
              <a:t>Insurance</a:t>
            </a:r>
          </a:p>
        </p:txBody>
      </p:sp>
      <p:sp>
        <p:nvSpPr>
          <p:cNvPr id="23565" name="Text Box 167"/>
          <p:cNvSpPr txBox="1">
            <a:spLocks noChangeArrowheads="1"/>
          </p:cNvSpPr>
          <p:nvPr/>
        </p:nvSpPr>
        <p:spPr bwMode="auto">
          <a:xfrm>
            <a:off x="5813425" y="5121275"/>
            <a:ext cx="1517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gn="ctr">
              <a:lnSpc>
                <a:spcPct val="100000"/>
              </a:lnSpc>
              <a:buClrTx/>
              <a:buSzTx/>
              <a:buFontTx/>
              <a:buNone/>
            </a:pPr>
            <a:r>
              <a:rPr lang="en-US" altLang="en-US" sz="1400" b="1">
                <a:latin typeface="Arial" panose="020B0604020202020204" pitchFamily="34" charset="0"/>
              </a:rPr>
              <a:t>Goal-</a:t>
            </a:r>
          </a:p>
          <a:p>
            <a:pPr algn="ctr">
              <a:lnSpc>
                <a:spcPct val="100000"/>
              </a:lnSpc>
              <a:buClrTx/>
              <a:buSzTx/>
              <a:buFontTx/>
              <a:buNone/>
            </a:pPr>
            <a:r>
              <a:rPr lang="en-US" altLang="en-US" sz="1400" b="1">
                <a:latin typeface="Arial" panose="020B0604020202020204" pitchFamily="34" charset="0"/>
              </a:rPr>
              <a:t>Getter</a:t>
            </a:r>
            <a:endParaRPr lang="en-US" altLang="en-US" sz="1400">
              <a:latin typeface="Arial" panose="020B0604020202020204" pitchFamily="34" charset="0"/>
            </a:endParaRPr>
          </a:p>
        </p:txBody>
      </p:sp>
      <p:sp>
        <p:nvSpPr>
          <p:cNvPr id="23566" name="Text Box 167"/>
          <p:cNvSpPr txBox="1">
            <a:spLocks noChangeArrowheads="1"/>
          </p:cNvSpPr>
          <p:nvPr/>
        </p:nvSpPr>
        <p:spPr bwMode="auto">
          <a:xfrm>
            <a:off x="4389438" y="5200650"/>
            <a:ext cx="1517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gn="ctr">
              <a:lnSpc>
                <a:spcPct val="100000"/>
              </a:lnSpc>
              <a:buClrTx/>
              <a:buSzTx/>
              <a:buFontTx/>
              <a:buNone/>
            </a:pPr>
            <a:r>
              <a:rPr lang="en-US" altLang="en-US" sz="1400" b="1">
                <a:latin typeface="Arial" panose="020B0604020202020204" pitchFamily="34" charset="0"/>
              </a:rPr>
              <a:t>Emergency</a:t>
            </a:r>
            <a:endParaRPr lang="en-US" altLang="en-US" sz="1400">
              <a:latin typeface="Arial" panose="020B0604020202020204" pitchFamily="34" charset="0"/>
            </a:endParaRPr>
          </a:p>
        </p:txBody>
      </p:sp>
      <p:sp>
        <p:nvSpPr>
          <p:cNvPr id="23567" name="Text Box 167"/>
          <p:cNvSpPr txBox="1">
            <a:spLocks noChangeArrowheads="1"/>
          </p:cNvSpPr>
          <p:nvPr/>
        </p:nvSpPr>
        <p:spPr bwMode="auto">
          <a:xfrm>
            <a:off x="2965450" y="5216525"/>
            <a:ext cx="1517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gn="ctr">
              <a:lnSpc>
                <a:spcPct val="100000"/>
              </a:lnSpc>
              <a:buClrTx/>
              <a:buSzTx/>
              <a:buFontTx/>
              <a:buNone/>
            </a:pPr>
            <a:r>
              <a:rPr lang="en-US" altLang="en-US" sz="1400" b="1">
                <a:latin typeface="Arial" panose="020B0604020202020204" pitchFamily="34" charset="0"/>
              </a:rPr>
              <a:t>Reserve</a:t>
            </a:r>
            <a:endParaRPr lang="en-US" altLang="en-US" sz="1400">
              <a:latin typeface="Arial" panose="020B0604020202020204" pitchFamily="34" charset="0"/>
            </a:endParaRPr>
          </a:p>
        </p:txBody>
      </p:sp>
      <p:sp>
        <p:nvSpPr>
          <p:cNvPr id="23568" name="Text Box 167"/>
          <p:cNvSpPr txBox="1">
            <a:spLocks noChangeArrowheads="1"/>
          </p:cNvSpPr>
          <p:nvPr/>
        </p:nvSpPr>
        <p:spPr bwMode="auto">
          <a:xfrm>
            <a:off x="1628775" y="5097463"/>
            <a:ext cx="1517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gn="ctr">
              <a:lnSpc>
                <a:spcPct val="100000"/>
              </a:lnSpc>
              <a:buClrTx/>
              <a:buSzTx/>
              <a:buFontTx/>
              <a:buNone/>
            </a:pPr>
            <a:r>
              <a:rPr lang="en-US" altLang="en-US" sz="1400" b="1">
                <a:solidFill>
                  <a:schemeClr val="bg1"/>
                </a:solidFill>
                <a:latin typeface="Century Gothic" panose="020B0502020202020204" pitchFamily="34" charset="0"/>
              </a:rPr>
              <a:t>SAVINGS</a:t>
            </a:r>
          </a:p>
          <a:p>
            <a:pPr algn="ctr">
              <a:lnSpc>
                <a:spcPct val="100000"/>
              </a:lnSpc>
              <a:buClrTx/>
              <a:buSzTx/>
              <a:buFontTx/>
              <a:buNone/>
            </a:pPr>
            <a:r>
              <a:rPr lang="en-US" altLang="en-US" sz="1400" b="1">
                <a:solidFill>
                  <a:schemeClr val="bg1"/>
                </a:solidFill>
                <a:latin typeface="Century Gothic" panose="020B0502020202020204" pitchFamily="34" charset="0"/>
              </a:rPr>
              <a:t>LEVEL</a:t>
            </a:r>
          </a:p>
        </p:txBody>
      </p:sp>
      <p:sp>
        <p:nvSpPr>
          <p:cNvPr id="23569" name="Text Box 167"/>
          <p:cNvSpPr txBox="1">
            <a:spLocks noChangeArrowheads="1"/>
          </p:cNvSpPr>
          <p:nvPr/>
        </p:nvSpPr>
        <p:spPr bwMode="auto">
          <a:xfrm>
            <a:off x="863600" y="5870575"/>
            <a:ext cx="1517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gn="ctr">
              <a:lnSpc>
                <a:spcPct val="100000"/>
              </a:lnSpc>
              <a:buClrTx/>
              <a:buSzTx/>
              <a:buFontTx/>
              <a:buNone/>
            </a:pPr>
            <a:r>
              <a:rPr lang="en-US" altLang="en-US" sz="1400" b="1">
                <a:solidFill>
                  <a:schemeClr val="bg1"/>
                </a:solidFill>
                <a:latin typeface="Century Gothic" panose="020B0502020202020204" pitchFamily="34" charset="0"/>
              </a:rPr>
              <a:t>MANAGEMENT</a:t>
            </a:r>
          </a:p>
          <a:p>
            <a:pPr algn="ctr">
              <a:lnSpc>
                <a:spcPct val="100000"/>
              </a:lnSpc>
              <a:buClrTx/>
              <a:buSzTx/>
              <a:buFontTx/>
              <a:buNone/>
            </a:pPr>
            <a:r>
              <a:rPr lang="en-US" altLang="en-US" sz="1400" b="1">
                <a:solidFill>
                  <a:schemeClr val="bg1"/>
                </a:solidFill>
                <a:latin typeface="Century Gothic" panose="020B0502020202020204" pitchFamily="34" charset="0"/>
              </a:rPr>
              <a:t>LEVEL</a:t>
            </a:r>
          </a:p>
        </p:txBody>
      </p:sp>
      <p:sp>
        <p:nvSpPr>
          <p:cNvPr id="23570" name="Text Box 167"/>
          <p:cNvSpPr txBox="1">
            <a:spLocks noChangeArrowheads="1"/>
          </p:cNvSpPr>
          <p:nvPr/>
        </p:nvSpPr>
        <p:spPr bwMode="auto">
          <a:xfrm>
            <a:off x="3475038" y="4425950"/>
            <a:ext cx="12350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gn="ctr">
              <a:lnSpc>
                <a:spcPct val="100000"/>
              </a:lnSpc>
              <a:buClrTx/>
              <a:buSzTx/>
              <a:buFontTx/>
              <a:buNone/>
            </a:pPr>
            <a:r>
              <a:rPr lang="en-US" altLang="en-US" sz="1400" b="1">
                <a:latin typeface="Century Gothic" panose="020B0502020202020204" pitchFamily="34" charset="0"/>
              </a:rPr>
              <a:t>Stocks</a:t>
            </a:r>
          </a:p>
        </p:txBody>
      </p:sp>
      <p:sp>
        <p:nvSpPr>
          <p:cNvPr id="23571" name="Text Box 167"/>
          <p:cNvSpPr txBox="1">
            <a:spLocks noChangeArrowheads="1"/>
          </p:cNvSpPr>
          <p:nvPr/>
        </p:nvSpPr>
        <p:spPr bwMode="auto">
          <a:xfrm>
            <a:off x="4548188" y="4427538"/>
            <a:ext cx="12350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gn="ctr">
              <a:lnSpc>
                <a:spcPct val="100000"/>
              </a:lnSpc>
              <a:buClrTx/>
              <a:buSzTx/>
              <a:buFontTx/>
              <a:buNone/>
            </a:pPr>
            <a:r>
              <a:rPr lang="en-US" altLang="en-US" sz="1400" b="1">
                <a:latin typeface="Century Gothic" panose="020B0502020202020204" pitchFamily="34" charset="0"/>
              </a:rPr>
              <a:t>Bonds</a:t>
            </a:r>
          </a:p>
        </p:txBody>
      </p:sp>
      <p:sp>
        <p:nvSpPr>
          <p:cNvPr id="23572" name="Text Box 167"/>
          <p:cNvSpPr txBox="1">
            <a:spLocks noChangeArrowheads="1"/>
          </p:cNvSpPr>
          <p:nvPr/>
        </p:nvSpPr>
        <p:spPr bwMode="auto">
          <a:xfrm>
            <a:off x="5589588" y="4332288"/>
            <a:ext cx="123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gn="ctr">
              <a:lnSpc>
                <a:spcPct val="100000"/>
              </a:lnSpc>
              <a:buClrTx/>
              <a:buSzTx/>
              <a:buFontTx/>
              <a:buNone/>
            </a:pPr>
            <a:r>
              <a:rPr lang="en-US" altLang="en-US" sz="1400" b="1">
                <a:latin typeface="Century Gothic" panose="020B0502020202020204" pitchFamily="34" charset="0"/>
              </a:rPr>
              <a:t>Mutual</a:t>
            </a:r>
          </a:p>
          <a:p>
            <a:pPr algn="ctr">
              <a:lnSpc>
                <a:spcPct val="100000"/>
              </a:lnSpc>
              <a:buClrTx/>
              <a:buSzTx/>
              <a:buFontTx/>
              <a:buNone/>
            </a:pPr>
            <a:r>
              <a:rPr lang="en-US" altLang="en-US" sz="1400" b="1">
                <a:latin typeface="Century Gothic" panose="020B0502020202020204" pitchFamily="34" charset="0"/>
              </a:rPr>
              <a:t>Funds</a:t>
            </a:r>
          </a:p>
        </p:txBody>
      </p:sp>
      <p:sp>
        <p:nvSpPr>
          <p:cNvPr id="23573" name="Text Box 167"/>
          <p:cNvSpPr txBox="1">
            <a:spLocks noChangeArrowheads="1"/>
          </p:cNvSpPr>
          <p:nvPr/>
        </p:nvSpPr>
        <p:spPr bwMode="auto">
          <a:xfrm>
            <a:off x="3992563" y="3568700"/>
            <a:ext cx="123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gn="ctr">
              <a:lnSpc>
                <a:spcPct val="100000"/>
              </a:lnSpc>
              <a:buClrTx/>
              <a:buSzTx/>
              <a:buFontTx/>
              <a:buNone/>
            </a:pPr>
            <a:r>
              <a:rPr lang="en-US" altLang="en-US" sz="1400" b="1">
                <a:latin typeface="Century Gothic" panose="020B0502020202020204" pitchFamily="34" charset="0"/>
              </a:rPr>
              <a:t>Real</a:t>
            </a:r>
          </a:p>
          <a:p>
            <a:pPr algn="ctr">
              <a:lnSpc>
                <a:spcPct val="100000"/>
              </a:lnSpc>
              <a:buClrTx/>
              <a:buSzTx/>
              <a:buFontTx/>
              <a:buNone/>
            </a:pPr>
            <a:r>
              <a:rPr lang="en-US" altLang="en-US" sz="1400" b="1">
                <a:latin typeface="Century Gothic" panose="020B0502020202020204" pitchFamily="34" charset="0"/>
              </a:rPr>
              <a:t>Estate</a:t>
            </a:r>
          </a:p>
        </p:txBody>
      </p:sp>
      <p:sp>
        <p:nvSpPr>
          <p:cNvPr id="23574" name="Text Box 167"/>
          <p:cNvSpPr txBox="1">
            <a:spLocks noChangeArrowheads="1"/>
          </p:cNvSpPr>
          <p:nvPr/>
        </p:nvSpPr>
        <p:spPr bwMode="auto">
          <a:xfrm>
            <a:off x="5091113" y="3578225"/>
            <a:ext cx="123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gn="ctr">
              <a:lnSpc>
                <a:spcPct val="100000"/>
              </a:lnSpc>
              <a:buClrTx/>
              <a:buSzTx/>
              <a:buFontTx/>
              <a:buNone/>
            </a:pPr>
            <a:r>
              <a:rPr lang="en-US" altLang="en-US" sz="1400" b="1">
                <a:latin typeface="Century Gothic" panose="020B0502020202020204" pitchFamily="34" charset="0"/>
              </a:rPr>
              <a:t>Hard</a:t>
            </a:r>
          </a:p>
          <a:p>
            <a:pPr algn="ctr">
              <a:lnSpc>
                <a:spcPct val="100000"/>
              </a:lnSpc>
              <a:buClrTx/>
              <a:buSzTx/>
              <a:buFontTx/>
              <a:buNone/>
            </a:pPr>
            <a:r>
              <a:rPr lang="en-US" altLang="en-US" sz="1400" b="1">
                <a:latin typeface="Century Gothic" panose="020B0502020202020204" pitchFamily="34" charset="0"/>
              </a:rPr>
              <a:t>Assets</a:t>
            </a:r>
          </a:p>
        </p:txBody>
      </p:sp>
      <p:sp>
        <p:nvSpPr>
          <p:cNvPr id="23575" name="Text Box 167"/>
          <p:cNvSpPr txBox="1">
            <a:spLocks noChangeArrowheads="1"/>
          </p:cNvSpPr>
          <p:nvPr/>
        </p:nvSpPr>
        <p:spPr bwMode="auto">
          <a:xfrm rot="-3290777">
            <a:off x="2351088" y="3856038"/>
            <a:ext cx="2298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ts val="4500"/>
              </a:lnSpc>
              <a:buClr>
                <a:srgbClr val="78AC35"/>
              </a:buClr>
              <a:buSzPct val="75000"/>
              <a:buFont typeface="Wingdings" panose="05000000000000000000" pitchFamily="2" charset="2"/>
              <a:buChar char="u"/>
              <a:defRPr sz="3200">
                <a:solidFill>
                  <a:srgbClr val="FFFFFF"/>
                </a:solidFill>
                <a:latin typeface="Franklin Gothic Book" panose="020B05030201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3200">
                <a:solidFill>
                  <a:srgbClr val="700070"/>
                </a:solidFill>
                <a:latin typeface="Franklin Gothic Book" panose="020B0503020102020204" pitchFamily="34" charset="0"/>
                <a:ea typeface="ＭＳ Ｐゴシック" panose="020B0600070205080204" pitchFamily="34" charset="-128"/>
              </a:defRPr>
            </a:lvl9pPr>
          </a:lstStyle>
          <a:p>
            <a:pPr algn="ctr">
              <a:lnSpc>
                <a:spcPct val="100000"/>
              </a:lnSpc>
              <a:buClrTx/>
              <a:buSzTx/>
              <a:buFontTx/>
              <a:buNone/>
            </a:pPr>
            <a:r>
              <a:rPr lang="en-US" altLang="en-US" sz="1400" b="1">
                <a:solidFill>
                  <a:schemeClr val="bg1"/>
                </a:solidFill>
                <a:latin typeface="Century Gothic" panose="020B0502020202020204" pitchFamily="34" charset="0"/>
              </a:rPr>
              <a:t>INVESTMENT LEVELS</a:t>
            </a:r>
          </a:p>
        </p:txBody>
      </p:sp>
      <p:sp>
        <p:nvSpPr>
          <p:cNvPr id="23576" name="Freeform 31"/>
          <p:cNvSpPr>
            <a:spLocks/>
          </p:cNvSpPr>
          <p:nvPr/>
        </p:nvSpPr>
        <p:spPr bwMode="auto">
          <a:xfrm>
            <a:off x="222250" y="5751513"/>
            <a:ext cx="7947025" cy="788987"/>
          </a:xfrm>
          <a:custGeom>
            <a:avLst/>
            <a:gdLst>
              <a:gd name="T0" fmla="*/ 0 w 5006"/>
              <a:gd name="T1" fmla="*/ 2147483646 h 497"/>
              <a:gd name="T2" fmla="*/ 2147483646 w 5006"/>
              <a:gd name="T3" fmla="*/ 2147483646 h 497"/>
              <a:gd name="T4" fmla="*/ 2147483646 w 5006"/>
              <a:gd name="T5" fmla="*/ 0 h 497"/>
              <a:gd name="T6" fmla="*/ 2147483646 w 5006"/>
              <a:gd name="T7" fmla="*/ 0 h 497"/>
              <a:gd name="T8" fmla="*/ 0 w 5006"/>
              <a:gd name="T9" fmla="*/ 2147483646 h 497"/>
              <a:gd name="T10" fmla="*/ 0 60000 65536"/>
              <a:gd name="T11" fmla="*/ 0 60000 65536"/>
              <a:gd name="T12" fmla="*/ 0 60000 65536"/>
              <a:gd name="T13" fmla="*/ 0 60000 65536"/>
              <a:gd name="T14" fmla="*/ 0 60000 65536"/>
              <a:gd name="T15" fmla="*/ 0 w 5006"/>
              <a:gd name="T16" fmla="*/ 0 h 497"/>
              <a:gd name="T17" fmla="*/ 5006 w 5006"/>
              <a:gd name="T18" fmla="*/ 497 h 497"/>
            </a:gdLst>
            <a:ahLst/>
            <a:cxnLst>
              <a:cxn ang="T10">
                <a:pos x="T0" y="T1"/>
              </a:cxn>
              <a:cxn ang="T11">
                <a:pos x="T2" y="T3"/>
              </a:cxn>
              <a:cxn ang="T12">
                <a:pos x="T4" y="T5"/>
              </a:cxn>
              <a:cxn ang="T13">
                <a:pos x="T6" y="T7"/>
              </a:cxn>
              <a:cxn ang="T14">
                <a:pos x="T8" y="T9"/>
              </a:cxn>
            </a:cxnLst>
            <a:rect l="T15" t="T16" r="T17" b="T18"/>
            <a:pathLst>
              <a:path w="5006" h="497">
                <a:moveTo>
                  <a:pt x="0" y="497"/>
                </a:moveTo>
                <a:lnTo>
                  <a:pt x="5006" y="497"/>
                </a:lnTo>
                <a:lnTo>
                  <a:pt x="4706" y="0"/>
                </a:lnTo>
                <a:lnTo>
                  <a:pt x="506" y="0"/>
                </a:lnTo>
                <a:lnTo>
                  <a:pt x="0" y="497"/>
                </a:lnTo>
                <a:close/>
              </a:path>
            </a:pathLst>
          </a:custGeom>
          <a:noFill/>
          <a:ln w="57150">
            <a:solidFill>
              <a:srgbClr val="7E291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577" name="Freeform 32"/>
          <p:cNvSpPr>
            <a:spLocks/>
          </p:cNvSpPr>
          <p:nvPr/>
        </p:nvSpPr>
        <p:spPr bwMode="auto">
          <a:xfrm>
            <a:off x="1389063" y="4970463"/>
            <a:ext cx="6207125" cy="766762"/>
          </a:xfrm>
          <a:custGeom>
            <a:avLst/>
            <a:gdLst>
              <a:gd name="T0" fmla="*/ 0 w 3910"/>
              <a:gd name="T1" fmla="*/ 2147483646 h 483"/>
              <a:gd name="T2" fmla="*/ 2147483646 w 3910"/>
              <a:gd name="T3" fmla="*/ 2147483646 h 483"/>
              <a:gd name="T4" fmla="*/ 2147483646 w 3910"/>
              <a:gd name="T5" fmla="*/ 2147483646 h 483"/>
              <a:gd name="T6" fmla="*/ 2147483646 w 3910"/>
              <a:gd name="T7" fmla="*/ 0 h 483"/>
              <a:gd name="T8" fmla="*/ 0 w 3910"/>
              <a:gd name="T9" fmla="*/ 2147483646 h 483"/>
              <a:gd name="T10" fmla="*/ 0 60000 65536"/>
              <a:gd name="T11" fmla="*/ 0 60000 65536"/>
              <a:gd name="T12" fmla="*/ 0 60000 65536"/>
              <a:gd name="T13" fmla="*/ 0 60000 65536"/>
              <a:gd name="T14" fmla="*/ 0 60000 65536"/>
              <a:gd name="T15" fmla="*/ 0 w 3910"/>
              <a:gd name="T16" fmla="*/ 0 h 483"/>
              <a:gd name="T17" fmla="*/ 3910 w 3910"/>
              <a:gd name="T18" fmla="*/ 483 h 483"/>
            </a:gdLst>
            <a:ahLst/>
            <a:cxnLst>
              <a:cxn ang="T10">
                <a:pos x="T0" y="T1"/>
              </a:cxn>
              <a:cxn ang="T11">
                <a:pos x="T2" y="T3"/>
              </a:cxn>
              <a:cxn ang="T12">
                <a:pos x="T4" y="T5"/>
              </a:cxn>
              <a:cxn ang="T13">
                <a:pos x="T6" y="T7"/>
              </a:cxn>
              <a:cxn ang="T14">
                <a:pos x="T8" y="T9"/>
              </a:cxn>
            </a:cxnLst>
            <a:rect l="T15" t="T16" r="T17" b="T18"/>
            <a:pathLst>
              <a:path w="3910" h="483">
                <a:moveTo>
                  <a:pt x="0" y="473"/>
                </a:moveTo>
                <a:lnTo>
                  <a:pt x="3910" y="483"/>
                </a:lnTo>
                <a:lnTo>
                  <a:pt x="3643" y="5"/>
                </a:lnTo>
                <a:lnTo>
                  <a:pt x="412" y="0"/>
                </a:lnTo>
                <a:lnTo>
                  <a:pt x="0" y="473"/>
                </a:lnTo>
                <a:close/>
              </a:path>
            </a:pathLst>
          </a:custGeom>
          <a:noFill/>
          <a:ln w="57150">
            <a:solidFill>
              <a:srgbClr val="7E291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578" name="Freeform 33"/>
          <p:cNvSpPr>
            <a:spLocks/>
          </p:cNvSpPr>
          <p:nvPr/>
        </p:nvSpPr>
        <p:spPr bwMode="auto">
          <a:xfrm>
            <a:off x="2266950" y="1803400"/>
            <a:ext cx="4794250" cy="3167063"/>
          </a:xfrm>
          <a:custGeom>
            <a:avLst/>
            <a:gdLst>
              <a:gd name="T0" fmla="*/ 0 w 3020"/>
              <a:gd name="T1" fmla="*/ 2147483646 h 1995"/>
              <a:gd name="T2" fmla="*/ 2147483646 w 3020"/>
              <a:gd name="T3" fmla="*/ 2147483646 h 1995"/>
              <a:gd name="T4" fmla="*/ 2147483646 w 3020"/>
              <a:gd name="T5" fmla="*/ 0 h 1995"/>
              <a:gd name="T6" fmla="*/ 2147483646 w 3020"/>
              <a:gd name="T7" fmla="*/ 2147483646 h 1995"/>
              <a:gd name="T8" fmla="*/ 0 w 3020"/>
              <a:gd name="T9" fmla="*/ 2147483646 h 1995"/>
              <a:gd name="T10" fmla="*/ 0 60000 65536"/>
              <a:gd name="T11" fmla="*/ 0 60000 65536"/>
              <a:gd name="T12" fmla="*/ 0 60000 65536"/>
              <a:gd name="T13" fmla="*/ 0 60000 65536"/>
              <a:gd name="T14" fmla="*/ 0 60000 65536"/>
              <a:gd name="T15" fmla="*/ 0 w 3020"/>
              <a:gd name="T16" fmla="*/ 0 h 1995"/>
              <a:gd name="T17" fmla="*/ 3020 w 3020"/>
              <a:gd name="T18" fmla="*/ 1995 h 1995"/>
            </a:gdLst>
            <a:ahLst/>
            <a:cxnLst>
              <a:cxn ang="T10">
                <a:pos x="T0" y="T1"/>
              </a:cxn>
              <a:cxn ang="T11">
                <a:pos x="T2" y="T3"/>
              </a:cxn>
              <a:cxn ang="T12">
                <a:pos x="T4" y="T5"/>
              </a:cxn>
              <a:cxn ang="T13">
                <a:pos x="T6" y="T7"/>
              </a:cxn>
              <a:cxn ang="T14">
                <a:pos x="T8" y="T9"/>
              </a:cxn>
            </a:cxnLst>
            <a:rect l="T15" t="T16" r="T17" b="T18"/>
            <a:pathLst>
              <a:path w="3020" h="1995">
                <a:moveTo>
                  <a:pt x="0" y="1990"/>
                </a:moveTo>
                <a:lnTo>
                  <a:pt x="3020" y="1995"/>
                </a:lnTo>
                <a:lnTo>
                  <a:pt x="1826" y="0"/>
                </a:lnTo>
                <a:lnTo>
                  <a:pt x="1803" y="5"/>
                </a:lnTo>
                <a:lnTo>
                  <a:pt x="0" y="1990"/>
                </a:lnTo>
                <a:close/>
              </a:path>
            </a:pathLst>
          </a:custGeom>
          <a:noFill/>
          <a:ln w="57150">
            <a:solidFill>
              <a:srgbClr val="7E291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9" name="Straight Connector 28"/>
          <p:cNvCxnSpPr/>
          <p:nvPr/>
        </p:nvCxnSpPr>
        <p:spPr>
          <a:xfrm rot="5400000">
            <a:off x="2609850" y="5130800"/>
            <a:ext cx="698500" cy="431800"/>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165600" y="3429000"/>
            <a:ext cx="1936750" cy="1588"/>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689350" y="4241800"/>
            <a:ext cx="2908300" cy="1588"/>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77316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p:cNvSpPr>
          <p:nvPr>
            <p:ph type="sldNum" sz="quarter" idx="10"/>
          </p:nvPr>
        </p:nvSpPr>
        <p:spPr/>
        <p:txBody>
          <a:bodyPr/>
          <a:lstStyle/>
          <a:p>
            <a:pPr defTabSz="685800">
              <a:buClr>
                <a:srgbClr val="000000"/>
              </a:buClr>
              <a:defRPr/>
            </a:pPr>
            <a:fld id="{310C7AD0-5A97-4B61-94A1-1B0B76D18260}" type="slidenum">
              <a:rPr lang="en-US" kern="0"/>
              <a:pPr defTabSz="685800">
                <a:buClr>
                  <a:srgbClr val="000000"/>
                </a:buClr>
                <a:defRPr/>
              </a:pPr>
              <a:t>21</a:t>
            </a:fld>
            <a:endParaRPr kern="0"/>
          </a:p>
        </p:txBody>
      </p:sp>
      <p:sp>
        <p:nvSpPr>
          <p:cNvPr id="127" name="Shape 127"/>
          <p:cNvSpPr>
            <a:spLocks noGrp="1"/>
          </p:cNvSpPr>
          <p:nvPr>
            <p:ph type="ftr" sz="quarter" idx="11"/>
          </p:nvPr>
        </p:nvSpPr>
        <p:spPr/>
        <p:txBody>
          <a:bodyPr>
            <a:noAutofit/>
          </a:bodyPr>
          <a:lstStyle/>
          <a:p>
            <a:pPr defTabSz="685800">
              <a:buClr>
                <a:srgbClr val="000000"/>
              </a:buClr>
              <a:defRPr/>
            </a:pPr>
            <a:r>
              <a:rPr lang="en-US" kern="0"/>
              <a:t>V1/20170217</a:t>
            </a:r>
            <a:endParaRPr kern="0"/>
          </a:p>
        </p:txBody>
      </p:sp>
      <p:sp>
        <p:nvSpPr>
          <p:cNvPr id="128" name="Shape 128"/>
          <p:cNvSpPr>
            <a:spLocks noGrp="1"/>
          </p:cNvSpPr>
          <p:nvPr>
            <p:ph type="dt" sz="quarter" idx="12"/>
          </p:nvPr>
        </p:nvSpPr>
        <p:spPr/>
        <p:txBody>
          <a:bodyPr>
            <a:noAutofit/>
          </a:bodyPr>
          <a:lstStyle/>
          <a:p>
            <a:pPr defTabSz="685800">
              <a:buClr>
                <a:srgbClr val="000000"/>
              </a:buClr>
              <a:defRPr/>
            </a:pPr>
            <a:r>
              <a:rPr lang="en-US" kern="0"/>
              <a:t>6/13/18</a:t>
            </a:r>
            <a:endParaRPr kern="0"/>
          </a:p>
        </p:txBody>
      </p:sp>
      <p:grpSp>
        <p:nvGrpSpPr>
          <p:cNvPr id="26629" name="Shape 129"/>
          <p:cNvGrpSpPr>
            <a:grpSpLocks/>
          </p:cNvGrpSpPr>
          <p:nvPr/>
        </p:nvGrpSpPr>
        <p:grpSpPr bwMode="auto">
          <a:xfrm>
            <a:off x="2628900" y="1143001"/>
            <a:ext cx="4914900" cy="622697"/>
            <a:chOff x="533400" y="152400"/>
            <a:chExt cx="6553200" cy="830997"/>
          </a:xfrm>
        </p:grpSpPr>
        <p:sp>
          <p:nvSpPr>
            <p:cNvPr id="130" name="Shape 130"/>
            <p:cNvSpPr txBox="1"/>
            <p:nvPr/>
          </p:nvSpPr>
          <p:spPr>
            <a:xfrm>
              <a:off x="533400" y="152400"/>
              <a:ext cx="1752600" cy="830997"/>
            </a:xfrm>
            <a:prstGeom prst="rect">
              <a:avLst/>
            </a:prstGeom>
            <a:noFill/>
            <a:ln>
              <a:noFill/>
            </a:ln>
          </p:spPr>
          <p:txBody>
            <a:bodyPr spcFirstLastPara="1" lIns="68569" tIns="34275" rIns="68569" bIns="34275"/>
            <a:lstStyle/>
            <a:p>
              <a:pPr algn="ctr" defTabSz="685800">
                <a:buClr>
                  <a:srgbClr val="000000"/>
                </a:buClr>
                <a:defRPr/>
              </a:pPr>
              <a:r>
                <a:rPr lang="en-US" sz="1800" kern="0">
                  <a:solidFill>
                    <a:srgbClr val="000000"/>
                  </a:solidFill>
                  <a:latin typeface="Calibri"/>
                  <a:ea typeface="Calibri"/>
                  <a:cs typeface="Calibri"/>
                  <a:sym typeface="Calibri"/>
                </a:rPr>
                <a:t>Marine Contributes</a:t>
              </a:r>
              <a:endParaRPr sz="1800" kern="0">
                <a:solidFill>
                  <a:srgbClr val="000000"/>
                </a:solidFill>
                <a:latin typeface="Calibri"/>
                <a:ea typeface="Calibri"/>
                <a:cs typeface="Calibri"/>
                <a:sym typeface="Calibri"/>
              </a:endParaRPr>
            </a:p>
          </p:txBody>
        </p:sp>
        <p:sp>
          <p:nvSpPr>
            <p:cNvPr id="131" name="Shape 131"/>
            <p:cNvSpPr txBox="1"/>
            <p:nvPr/>
          </p:nvSpPr>
          <p:spPr>
            <a:xfrm>
              <a:off x="5181600" y="152400"/>
              <a:ext cx="1905000" cy="830997"/>
            </a:xfrm>
            <a:prstGeom prst="rect">
              <a:avLst/>
            </a:prstGeom>
            <a:noFill/>
            <a:ln>
              <a:noFill/>
            </a:ln>
          </p:spPr>
          <p:txBody>
            <a:bodyPr spcFirstLastPara="1" lIns="68569" tIns="34275" rIns="68569" bIns="34275"/>
            <a:lstStyle/>
            <a:p>
              <a:pPr algn="ctr" defTabSz="685800">
                <a:buClr>
                  <a:srgbClr val="000000"/>
                </a:buClr>
                <a:defRPr/>
              </a:pPr>
              <a:r>
                <a:rPr lang="en-US" sz="1800" kern="0">
                  <a:solidFill>
                    <a:srgbClr val="000000"/>
                  </a:solidFill>
                  <a:latin typeface="Calibri"/>
                  <a:ea typeface="Calibri"/>
                  <a:cs typeface="Calibri"/>
                  <a:sym typeface="Calibri"/>
                </a:rPr>
                <a:t>Government Contributes</a:t>
              </a:r>
              <a:endParaRPr sz="1800" kern="0">
                <a:solidFill>
                  <a:srgbClr val="000000"/>
                </a:solidFill>
                <a:latin typeface="Calibri"/>
                <a:ea typeface="Calibri"/>
                <a:cs typeface="Calibri"/>
                <a:sym typeface="Calibri"/>
              </a:endParaRPr>
            </a:p>
          </p:txBody>
        </p:sp>
        <p:sp>
          <p:nvSpPr>
            <p:cNvPr id="132" name="Shape 132"/>
            <p:cNvSpPr txBox="1"/>
            <p:nvPr/>
          </p:nvSpPr>
          <p:spPr>
            <a:xfrm>
              <a:off x="2781300" y="152400"/>
              <a:ext cx="1905000" cy="830997"/>
            </a:xfrm>
            <a:prstGeom prst="rect">
              <a:avLst/>
            </a:prstGeom>
            <a:noFill/>
            <a:ln>
              <a:noFill/>
            </a:ln>
          </p:spPr>
          <p:txBody>
            <a:bodyPr spcFirstLastPara="1" lIns="68569" tIns="34275" rIns="68569" bIns="34275"/>
            <a:lstStyle/>
            <a:p>
              <a:pPr algn="ctr" defTabSz="685800">
                <a:buClr>
                  <a:srgbClr val="000000"/>
                </a:buClr>
                <a:defRPr/>
              </a:pPr>
              <a:r>
                <a:rPr lang="en-US" sz="1800" kern="0">
                  <a:solidFill>
                    <a:srgbClr val="000000"/>
                  </a:solidFill>
                  <a:latin typeface="Calibri"/>
                  <a:ea typeface="Calibri"/>
                  <a:cs typeface="Calibri"/>
                  <a:sym typeface="Calibri"/>
                </a:rPr>
                <a:t>Total Contribution</a:t>
              </a:r>
              <a:endParaRPr sz="1800" kern="0">
                <a:solidFill>
                  <a:srgbClr val="000000"/>
                </a:solidFill>
                <a:latin typeface="Calibri"/>
                <a:ea typeface="Calibri"/>
                <a:cs typeface="Calibri"/>
                <a:sym typeface="Calibri"/>
              </a:endParaRPr>
            </a:p>
          </p:txBody>
        </p:sp>
      </p:grpSp>
      <p:sp>
        <p:nvSpPr>
          <p:cNvPr id="133" name="Shape 133"/>
          <p:cNvSpPr/>
          <p:nvPr/>
        </p:nvSpPr>
        <p:spPr>
          <a:xfrm>
            <a:off x="2631281" y="1915716"/>
            <a:ext cx="1600200" cy="571500"/>
          </a:xfrm>
          <a:prstGeom prst="rightArrow">
            <a:avLst>
              <a:gd name="adj1" fmla="val 50000"/>
              <a:gd name="adj2" fmla="val 50000"/>
            </a:avLst>
          </a:prstGeom>
          <a:solidFill>
            <a:srgbClr val="0C2340"/>
          </a:solidFill>
          <a:ln>
            <a:noFill/>
          </a:ln>
        </p:spPr>
        <p:txBody>
          <a:bodyPr spcFirstLastPara="1" lIns="68569" tIns="34275" rIns="68569" bIns="34275" anchor="ctr"/>
          <a:lstStyle/>
          <a:p>
            <a:pPr algn="ctr" defTabSz="685800">
              <a:buClr>
                <a:srgbClr val="000000"/>
              </a:buClr>
              <a:defRPr/>
            </a:pPr>
            <a:r>
              <a:rPr lang="en-US" sz="1800" kern="0">
                <a:solidFill>
                  <a:srgbClr val="FFFFFF"/>
                </a:solidFill>
                <a:latin typeface="Calibri"/>
                <a:ea typeface="Calibri"/>
                <a:cs typeface="Calibri"/>
                <a:sym typeface="Calibri"/>
              </a:rPr>
              <a:t>0%</a:t>
            </a:r>
            <a:endParaRPr sz="1800" kern="0">
              <a:solidFill>
                <a:srgbClr val="FFFFFF"/>
              </a:solidFill>
              <a:latin typeface="Calibri"/>
              <a:ea typeface="Calibri"/>
              <a:cs typeface="Calibri"/>
              <a:sym typeface="Calibri"/>
            </a:endParaRPr>
          </a:p>
        </p:txBody>
      </p:sp>
      <p:sp>
        <p:nvSpPr>
          <p:cNvPr id="134" name="Shape 134"/>
          <p:cNvSpPr/>
          <p:nvPr/>
        </p:nvSpPr>
        <p:spPr>
          <a:xfrm>
            <a:off x="5945981" y="1915716"/>
            <a:ext cx="1600200" cy="571500"/>
          </a:xfrm>
          <a:prstGeom prst="leftArrow">
            <a:avLst>
              <a:gd name="adj1" fmla="val 50000"/>
              <a:gd name="adj2" fmla="val 50000"/>
            </a:avLst>
          </a:prstGeom>
          <a:solidFill>
            <a:srgbClr val="0C2340"/>
          </a:solidFill>
          <a:ln>
            <a:noFill/>
          </a:ln>
        </p:spPr>
        <p:txBody>
          <a:bodyPr spcFirstLastPara="1" lIns="68569" tIns="34275" rIns="68569" bIns="34275" anchor="ctr"/>
          <a:lstStyle/>
          <a:p>
            <a:pPr algn="ctr" defTabSz="685800">
              <a:buClr>
                <a:srgbClr val="000000"/>
              </a:buClr>
              <a:defRPr/>
            </a:pPr>
            <a:r>
              <a:rPr lang="en-US" sz="1800" kern="0">
                <a:solidFill>
                  <a:srgbClr val="FFFFFF"/>
                </a:solidFill>
                <a:latin typeface="Calibri"/>
                <a:ea typeface="Calibri"/>
                <a:cs typeface="Calibri"/>
                <a:sym typeface="Calibri"/>
              </a:rPr>
              <a:t>1%</a:t>
            </a:r>
            <a:endParaRPr sz="1800" kern="0">
              <a:solidFill>
                <a:srgbClr val="FFFFFF"/>
              </a:solidFill>
              <a:latin typeface="Calibri"/>
              <a:ea typeface="Calibri"/>
              <a:cs typeface="Calibri"/>
              <a:sym typeface="Calibri"/>
            </a:endParaRPr>
          </a:p>
        </p:txBody>
      </p:sp>
      <p:sp>
        <p:nvSpPr>
          <p:cNvPr id="135" name="Shape 135"/>
          <p:cNvSpPr/>
          <p:nvPr/>
        </p:nvSpPr>
        <p:spPr>
          <a:xfrm>
            <a:off x="4452938" y="1918097"/>
            <a:ext cx="1285875" cy="566738"/>
          </a:xfrm>
          <a:prstGeom prst="flowChartDecision">
            <a:avLst/>
          </a:prstGeom>
          <a:solidFill>
            <a:srgbClr val="A9192E"/>
          </a:solidFill>
          <a:ln>
            <a:noFill/>
          </a:ln>
        </p:spPr>
        <p:txBody>
          <a:bodyPr spcFirstLastPara="1" lIns="68569" tIns="34275" rIns="68569" bIns="34275" anchor="ctr"/>
          <a:lstStyle/>
          <a:p>
            <a:pPr algn="ctr" defTabSz="685800">
              <a:buClr>
                <a:srgbClr val="000000"/>
              </a:buClr>
              <a:defRPr/>
            </a:pPr>
            <a:r>
              <a:rPr lang="en-US" sz="1800" kern="0">
                <a:solidFill>
                  <a:srgbClr val="FFFFFF"/>
                </a:solidFill>
                <a:latin typeface="Calibri"/>
                <a:ea typeface="Calibri"/>
                <a:cs typeface="Calibri"/>
                <a:sym typeface="Calibri"/>
              </a:rPr>
              <a:t>1%</a:t>
            </a:r>
            <a:endParaRPr sz="1800" kern="0">
              <a:solidFill>
                <a:srgbClr val="FFFFFF"/>
              </a:solidFill>
              <a:latin typeface="Calibri"/>
              <a:ea typeface="Calibri"/>
              <a:cs typeface="Calibri"/>
              <a:sym typeface="Calibri"/>
            </a:endParaRPr>
          </a:p>
        </p:txBody>
      </p:sp>
      <p:sp>
        <p:nvSpPr>
          <p:cNvPr id="136" name="Shape 136"/>
          <p:cNvSpPr/>
          <p:nvPr/>
        </p:nvSpPr>
        <p:spPr>
          <a:xfrm>
            <a:off x="2631281" y="2503885"/>
            <a:ext cx="1600200" cy="571500"/>
          </a:xfrm>
          <a:prstGeom prst="rightArrow">
            <a:avLst>
              <a:gd name="adj1" fmla="val 50000"/>
              <a:gd name="adj2" fmla="val 50000"/>
            </a:avLst>
          </a:prstGeom>
          <a:solidFill>
            <a:srgbClr val="0C2340"/>
          </a:solidFill>
          <a:ln>
            <a:noFill/>
          </a:ln>
        </p:spPr>
        <p:txBody>
          <a:bodyPr spcFirstLastPara="1" lIns="68569" tIns="34275" rIns="68569" bIns="34275" anchor="ctr"/>
          <a:lstStyle/>
          <a:p>
            <a:pPr algn="ctr" defTabSz="685800">
              <a:buClr>
                <a:srgbClr val="000000"/>
              </a:buClr>
              <a:defRPr/>
            </a:pPr>
            <a:r>
              <a:rPr lang="en-US" sz="1800" kern="0">
                <a:solidFill>
                  <a:srgbClr val="FFFFFF"/>
                </a:solidFill>
                <a:latin typeface="Calibri"/>
                <a:ea typeface="Calibri"/>
                <a:cs typeface="Calibri"/>
                <a:sym typeface="Calibri"/>
              </a:rPr>
              <a:t>1%</a:t>
            </a:r>
            <a:endParaRPr sz="1800" kern="0">
              <a:solidFill>
                <a:srgbClr val="FFFFFF"/>
              </a:solidFill>
              <a:latin typeface="Calibri"/>
              <a:ea typeface="Calibri"/>
              <a:cs typeface="Calibri"/>
              <a:sym typeface="Calibri"/>
            </a:endParaRPr>
          </a:p>
        </p:txBody>
      </p:sp>
      <p:sp>
        <p:nvSpPr>
          <p:cNvPr id="137" name="Shape 137"/>
          <p:cNvSpPr/>
          <p:nvPr/>
        </p:nvSpPr>
        <p:spPr>
          <a:xfrm>
            <a:off x="5945981" y="2503885"/>
            <a:ext cx="1600200" cy="571500"/>
          </a:xfrm>
          <a:prstGeom prst="leftArrow">
            <a:avLst>
              <a:gd name="adj1" fmla="val 50000"/>
              <a:gd name="adj2" fmla="val 50000"/>
            </a:avLst>
          </a:prstGeom>
          <a:solidFill>
            <a:srgbClr val="0C2340"/>
          </a:solidFill>
          <a:ln>
            <a:noFill/>
          </a:ln>
        </p:spPr>
        <p:txBody>
          <a:bodyPr spcFirstLastPara="1" lIns="68569" tIns="34275" rIns="68569" bIns="34275" anchor="ctr"/>
          <a:lstStyle/>
          <a:p>
            <a:pPr algn="ctr" defTabSz="685800">
              <a:buClr>
                <a:srgbClr val="000000"/>
              </a:buClr>
              <a:defRPr/>
            </a:pPr>
            <a:r>
              <a:rPr lang="en-US" sz="1800" kern="0">
                <a:solidFill>
                  <a:srgbClr val="FFFFFF"/>
                </a:solidFill>
                <a:latin typeface="Calibri"/>
                <a:ea typeface="Calibri"/>
                <a:cs typeface="Calibri"/>
                <a:sym typeface="Calibri"/>
              </a:rPr>
              <a:t>2%</a:t>
            </a:r>
            <a:endParaRPr sz="1800" kern="0">
              <a:solidFill>
                <a:srgbClr val="FFFFFF"/>
              </a:solidFill>
              <a:latin typeface="Calibri"/>
              <a:ea typeface="Calibri"/>
              <a:cs typeface="Calibri"/>
              <a:sym typeface="Calibri"/>
            </a:endParaRPr>
          </a:p>
        </p:txBody>
      </p:sp>
      <p:sp>
        <p:nvSpPr>
          <p:cNvPr id="138" name="Shape 138"/>
          <p:cNvSpPr/>
          <p:nvPr/>
        </p:nvSpPr>
        <p:spPr>
          <a:xfrm>
            <a:off x="4452938" y="2506266"/>
            <a:ext cx="1285875" cy="566738"/>
          </a:xfrm>
          <a:prstGeom prst="flowChartDecision">
            <a:avLst/>
          </a:prstGeom>
          <a:solidFill>
            <a:srgbClr val="A9192E"/>
          </a:solidFill>
          <a:ln>
            <a:noFill/>
          </a:ln>
        </p:spPr>
        <p:txBody>
          <a:bodyPr spcFirstLastPara="1" lIns="68569" tIns="34275" rIns="68569" bIns="34275" anchor="ctr"/>
          <a:lstStyle/>
          <a:p>
            <a:pPr algn="ctr" defTabSz="685800">
              <a:buClr>
                <a:srgbClr val="000000"/>
              </a:buClr>
              <a:defRPr/>
            </a:pPr>
            <a:r>
              <a:rPr lang="en-US" sz="1800" kern="0">
                <a:solidFill>
                  <a:srgbClr val="FFFFFF"/>
                </a:solidFill>
                <a:latin typeface="Calibri"/>
                <a:ea typeface="Calibri"/>
                <a:cs typeface="Calibri"/>
                <a:sym typeface="Calibri"/>
              </a:rPr>
              <a:t>3%</a:t>
            </a:r>
            <a:endParaRPr sz="1800" kern="0">
              <a:solidFill>
                <a:srgbClr val="FFFFFF"/>
              </a:solidFill>
              <a:latin typeface="Calibri"/>
              <a:ea typeface="Calibri"/>
              <a:cs typeface="Calibri"/>
              <a:sym typeface="Calibri"/>
            </a:endParaRPr>
          </a:p>
        </p:txBody>
      </p:sp>
      <p:sp>
        <p:nvSpPr>
          <p:cNvPr id="139" name="Shape 139"/>
          <p:cNvSpPr/>
          <p:nvPr/>
        </p:nvSpPr>
        <p:spPr>
          <a:xfrm>
            <a:off x="2628900" y="3092054"/>
            <a:ext cx="1600200" cy="571500"/>
          </a:xfrm>
          <a:prstGeom prst="rightArrow">
            <a:avLst>
              <a:gd name="adj1" fmla="val 50000"/>
              <a:gd name="adj2" fmla="val 50000"/>
            </a:avLst>
          </a:prstGeom>
          <a:solidFill>
            <a:srgbClr val="0C2340"/>
          </a:solidFill>
          <a:ln>
            <a:noFill/>
          </a:ln>
        </p:spPr>
        <p:txBody>
          <a:bodyPr spcFirstLastPara="1" lIns="68569" tIns="34275" rIns="68569" bIns="34275" anchor="ctr"/>
          <a:lstStyle/>
          <a:p>
            <a:pPr algn="ctr" defTabSz="685800">
              <a:buClr>
                <a:srgbClr val="000000"/>
              </a:buClr>
              <a:defRPr/>
            </a:pPr>
            <a:r>
              <a:rPr lang="en-US" sz="1800" kern="0">
                <a:solidFill>
                  <a:srgbClr val="FFFFFF"/>
                </a:solidFill>
                <a:latin typeface="Calibri"/>
                <a:ea typeface="Calibri"/>
                <a:cs typeface="Calibri"/>
                <a:sym typeface="Calibri"/>
              </a:rPr>
              <a:t>2%</a:t>
            </a:r>
            <a:endParaRPr sz="1800" kern="0">
              <a:solidFill>
                <a:srgbClr val="FFFFFF"/>
              </a:solidFill>
              <a:latin typeface="Calibri"/>
              <a:ea typeface="Calibri"/>
              <a:cs typeface="Calibri"/>
              <a:sym typeface="Calibri"/>
            </a:endParaRPr>
          </a:p>
        </p:txBody>
      </p:sp>
      <p:sp>
        <p:nvSpPr>
          <p:cNvPr id="140" name="Shape 140"/>
          <p:cNvSpPr/>
          <p:nvPr/>
        </p:nvSpPr>
        <p:spPr>
          <a:xfrm>
            <a:off x="5947172" y="3092054"/>
            <a:ext cx="1600200" cy="571500"/>
          </a:xfrm>
          <a:prstGeom prst="leftArrow">
            <a:avLst>
              <a:gd name="adj1" fmla="val 50000"/>
              <a:gd name="adj2" fmla="val 50000"/>
            </a:avLst>
          </a:prstGeom>
          <a:solidFill>
            <a:srgbClr val="0C2340"/>
          </a:solidFill>
          <a:ln>
            <a:noFill/>
          </a:ln>
        </p:spPr>
        <p:txBody>
          <a:bodyPr spcFirstLastPara="1" lIns="68569" tIns="34275" rIns="68569" bIns="34275" anchor="ctr"/>
          <a:lstStyle/>
          <a:p>
            <a:pPr algn="ctr" defTabSz="685800">
              <a:buClr>
                <a:srgbClr val="000000"/>
              </a:buClr>
              <a:defRPr/>
            </a:pPr>
            <a:r>
              <a:rPr lang="en-US" sz="1800" kern="0">
                <a:solidFill>
                  <a:srgbClr val="FFFFFF"/>
                </a:solidFill>
                <a:latin typeface="Calibri"/>
                <a:ea typeface="Calibri"/>
                <a:cs typeface="Calibri"/>
                <a:sym typeface="Calibri"/>
              </a:rPr>
              <a:t>3%</a:t>
            </a:r>
            <a:endParaRPr sz="1800" kern="0">
              <a:solidFill>
                <a:srgbClr val="FFFFFF"/>
              </a:solidFill>
              <a:latin typeface="Calibri"/>
              <a:ea typeface="Calibri"/>
              <a:cs typeface="Calibri"/>
              <a:sym typeface="Calibri"/>
            </a:endParaRPr>
          </a:p>
        </p:txBody>
      </p:sp>
      <p:sp>
        <p:nvSpPr>
          <p:cNvPr id="141" name="Shape 141"/>
          <p:cNvSpPr/>
          <p:nvPr/>
        </p:nvSpPr>
        <p:spPr>
          <a:xfrm>
            <a:off x="4450556" y="3095626"/>
            <a:ext cx="1290638" cy="565547"/>
          </a:xfrm>
          <a:prstGeom prst="flowChartDecision">
            <a:avLst/>
          </a:prstGeom>
          <a:solidFill>
            <a:srgbClr val="A9192E"/>
          </a:solidFill>
          <a:ln>
            <a:noFill/>
          </a:ln>
        </p:spPr>
        <p:txBody>
          <a:bodyPr spcFirstLastPara="1" lIns="68569" tIns="34275" rIns="68569" bIns="34275" anchor="ctr"/>
          <a:lstStyle/>
          <a:p>
            <a:pPr algn="ctr" defTabSz="685800">
              <a:buClr>
                <a:srgbClr val="000000"/>
              </a:buClr>
              <a:defRPr/>
            </a:pPr>
            <a:r>
              <a:rPr lang="en-US" sz="1800" kern="0">
                <a:solidFill>
                  <a:srgbClr val="FFFFFF"/>
                </a:solidFill>
                <a:latin typeface="Calibri"/>
                <a:ea typeface="Calibri"/>
                <a:cs typeface="Calibri"/>
                <a:sym typeface="Calibri"/>
              </a:rPr>
              <a:t>5%</a:t>
            </a:r>
            <a:endParaRPr sz="1800" kern="0">
              <a:solidFill>
                <a:srgbClr val="FFFFFF"/>
              </a:solidFill>
              <a:latin typeface="Calibri"/>
              <a:ea typeface="Calibri"/>
              <a:cs typeface="Calibri"/>
              <a:sym typeface="Calibri"/>
            </a:endParaRPr>
          </a:p>
        </p:txBody>
      </p:sp>
      <p:sp>
        <p:nvSpPr>
          <p:cNvPr id="142" name="Shape 142"/>
          <p:cNvSpPr/>
          <p:nvPr/>
        </p:nvSpPr>
        <p:spPr>
          <a:xfrm>
            <a:off x="2631281" y="3681413"/>
            <a:ext cx="1600200" cy="571500"/>
          </a:xfrm>
          <a:prstGeom prst="rightArrow">
            <a:avLst>
              <a:gd name="adj1" fmla="val 50000"/>
              <a:gd name="adj2" fmla="val 50000"/>
            </a:avLst>
          </a:prstGeom>
          <a:solidFill>
            <a:srgbClr val="0C2340"/>
          </a:solidFill>
          <a:ln>
            <a:noFill/>
          </a:ln>
        </p:spPr>
        <p:txBody>
          <a:bodyPr spcFirstLastPara="1" lIns="68569" tIns="34275" rIns="68569" bIns="34275" anchor="ctr"/>
          <a:lstStyle/>
          <a:p>
            <a:pPr algn="ctr" defTabSz="685800">
              <a:buClr>
                <a:srgbClr val="000000"/>
              </a:buClr>
              <a:defRPr/>
            </a:pPr>
            <a:r>
              <a:rPr lang="en-US" sz="1800" kern="0">
                <a:solidFill>
                  <a:srgbClr val="FFFFFF"/>
                </a:solidFill>
                <a:latin typeface="Calibri"/>
                <a:ea typeface="Calibri"/>
                <a:cs typeface="Calibri"/>
                <a:sym typeface="Calibri"/>
              </a:rPr>
              <a:t>3%</a:t>
            </a:r>
            <a:endParaRPr sz="1800" kern="0">
              <a:solidFill>
                <a:srgbClr val="FFFFFF"/>
              </a:solidFill>
              <a:latin typeface="Calibri"/>
              <a:ea typeface="Calibri"/>
              <a:cs typeface="Calibri"/>
              <a:sym typeface="Calibri"/>
            </a:endParaRPr>
          </a:p>
        </p:txBody>
      </p:sp>
      <p:sp>
        <p:nvSpPr>
          <p:cNvPr id="143" name="Shape 143"/>
          <p:cNvSpPr/>
          <p:nvPr/>
        </p:nvSpPr>
        <p:spPr>
          <a:xfrm>
            <a:off x="5942410" y="3681413"/>
            <a:ext cx="1600200" cy="571500"/>
          </a:xfrm>
          <a:prstGeom prst="leftArrow">
            <a:avLst>
              <a:gd name="adj1" fmla="val 50000"/>
              <a:gd name="adj2" fmla="val 50000"/>
            </a:avLst>
          </a:prstGeom>
          <a:solidFill>
            <a:srgbClr val="0C2340"/>
          </a:solidFill>
          <a:ln>
            <a:noFill/>
          </a:ln>
        </p:spPr>
        <p:txBody>
          <a:bodyPr spcFirstLastPara="1" lIns="68569" tIns="34275" rIns="68569" bIns="34275" anchor="ctr"/>
          <a:lstStyle/>
          <a:p>
            <a:pPr algn="ctr" defTabSz="685800">
              <a:buClr>
                <a:srgbClr val="000000"/>
              </a:buClr>
              <a:defRPr/>
            </a:pPr>
            <a:r>
              <a:rPr lang="en-US" sz="1800" kern="0">
                <a:solidFill>
                  <a:srgbClr val="FFFFFF"/>
                </a:solidFill>
                <a:latin typeface="Calibri"/>
                <a:ea typeface="Calibri"/>
                <a:cs typeface="Calibri"/>
                <a:sym typeface="Calibri"/>
              </a:rPr>
              <a:t>4%</a:t>
            </a:r>
            <a:endParaRPr sz="1800" kern="0">
              <a:solidFill>
                <a:srgbClr val="FFFFFF"/>
              </a:solidFill>
              <a:latin typeface="Calibri"/>
              <a:ea typeface="Calibri"/>
              <a:cs typeface="Calibri"/>
              <a:sym typeface="Calibri"/>
            </a:endParaRPr>
          </a:p>
        </p:txBody>
      </p:sp>
      <p:sp>
        <p:nvSpPr>
          <p:cNvPr id="144" name="Shape 144"/>
          <p:cNvSpPr/>
          <p:nvPr/>
        </p:nvSpPr>
        <p:spPr>
          <a:xfrm>
            <a:off x="4452938" y="3683795"/>
            <a:ext cx="1285875" cy="565547"/>
          </a:xfrm>
          <a:prstGeom prst="flowChartDecision">
            <a:avLst/>
          </a:prstGeom>
          <a:solidFill>
            <a:srgbClr val="A9192E"/>
          </a:solidFill>
          <a:ln>
            <a:noFill/>
          </a:ln>
        </p:spPr>
        <p:txBody>
          <a:bodyPr spcFirstLastPara="1" lIns="68569" tIns="34275" rIns="68569" bIns="34275" anchor="ctr"/>
          <a:lstStyle/>
          <a:p>
            <a:pPr algn="ctr" defTabSz="685800">
              <a:buClr>
                <a:srgbClr val="000000"/>
              </a:buClr>
              <a:defRPr/>
            </a:pPr>
            <a:r>
              <a:rPr lang="en-US" sz="1800" kern="0">
                <a:solidFill>
                  <a:srgbClr val="FFFFFF"/>
                </a:solidFill>
                <a:latin typeface="Calibri"/>
                <a:ea typeface="Calibri"/>
                <a:cs typeface="Calibri"/>
                <a:sym typeface="Calibri"/>
              </a:rPr>
              <a:t>7%</a:t>
            </a:r>
            <a:endParaRPr sz="1800" kern="0">
              <a:solidFill>
                <a:srgbClr val="FFFFFF"/>
              </a:solidFill>
              <a:latin typeface="Calibri"/>
              <a:ea typeface="Calibri"/>
              <a:cs typeface="Calibri"/>
              <a:sym typeface="Calibri"/>
            </a:endParaRPr>
          </a:p>
        </p:txBody>
      </p:sp>
      <p:sp>
        <p:nvSpPr>
          <p:cNvPr id="145" name="Shape 145"/>
          <p:cNvSpPr/>
          <p:nvPr/>
        </p:nvSpPr>
        <p:spPr>
          <a:xfrm>
            <a:off x="2631281" y="4269581"/>
            <a:ext cx="1600200" cy="571500"/>
          </a:xfrm>
          <a:prstGeom prst="rightArrow">
            <a:avLst>
              <a:gd name="adj1" fmla="val 50000"/>
              <a:gd name="adj2" fmla="val 50000"/>
            </a:avLst>
          </a:prstGeom>
          <a:solidFill>
            <a:srgbClr val="0C2340"/>
          </a:solidFill>
          <a:ln>
            <a:noFill/>
          </a:ln>
        </p:spPr>
        <p:txBody>
          <a:bodyPr spcFirstLastPara="1" lIns="68569" tIns="34275" rIns="68569" bIns="34275" anchor="ctr"/>
          <a:lstStyle/>
          <a:p>
            <a:pPr algn="ctr" defTabSz="685800">
              <a:buClr>
                <a:srgbClr val="000000"/>
              </a:buClr>
              <a:defRPr/>
            </a:pPr>
            <a:r>
              <a:rPr lang="en-US" sz="1800" kern="0">
                <a:solidFill>
                  <a:srgbClr val="FFFFFF"/>
                </a:solidFill>
                <a:latin typeface="Calibri"/>
                <a:ea typeface="Calibri"/>
                <a:cs typeface="Calibri"/>
                <a:sym typeface="Calibri"/>
              </a:rPr>
              <a:t>4%</a:t>
            </a:r>
            <a:endParaRPr sz="1800" kern="0">
              <a:solidFill>
                <a:srgbClr val="FFFFFF"/>
              </a:solidFill>
              <a:latin typeface="Calibri"/>
              <a:ea typeface="Calibri"/>
              <a:cs typeface="Calibri"/>
              <a:sym typeface="Calibri"/>
            </a:endParaRPr>
          </a:p>
        </p:txBody>
      </p:sp>
      <p:sp>
        <p:nvSpPr>
          <p:cNvPr id="146" name="Shape 146"/>
          <p:cNvSpPr/>
          <p:nvPr/>
        </p:nvSpPr>
        <p:spPr>
          <a:xfrm>
            <a:off x="5947172" y="4269581"/>
            <a:ext cx="1600200" cy="571500"/>
          </a:xfrm>
          <a:prstGeom prst="leftArrow">
            <a:avLst>
              <a:gd name="adj1" fmla="val 50000"/>
              <a:gd name="adj2" fmla="val 50000"/>
            </a:avLst>
          </a:prstGeom>
          <a:solidFill>
            <a:srgbClr val="0C2340"/>
          </a:solidFill>
          <a:ln>
            <a:noFill/>
          </a:ln>
        </p:spPr>
        <p:txBody>
          <a:bodyPr spcFirstLastPara="1" lIns="68569" tIns="34275" rIns="68569" bIns="34275" anchor="ctr"/>
          <a:lstStyle/>
          <a:p>
            <a:pPr algn="ctr" defTabSz="685800">
              <a:buClr>
                <a:srgbClr val="000000"/>
              </a:buClr>
              <a:defRPr/>
            </a:pPr>
            <a:r>
              <a:rPr lang="en-US" sz="1800" kern="0">
                <a:solidFill>
                  <a:srgbClr val="FFFFFF"/>
                </a:solidFill>
                <a:latin typeface="Calibri"/>
                <a:ea typeface="Calibri"/>
                <a:cs typeface="Calibri"/>
                <a:sym typeface="Calibri"/>
              </a:rPr>
              <a:t>4.5%</a:t>
            </a:r>
            <a:endParaRPr sz="1800" kern="0">
              <a:solidFill>
                <a:srgbClr val="FFFFFF"/>
              </a:solidFill>
              <a:latin typeface="Calibri"/>
              <a:ea typeface="Calibri"/>
              <a:cs typeface="Calibri"/>
              <a:sym typeface="Calibri"/>
            </a:endParaRPr>
          </a:p>
        </p:txBody>
      </p:sp>
      <p:sp>
        <p:nvSpPr>
          <p:cNvPr id="147" name="Shape 147"/>
          <p:cNvSpPr/>
          <p:nvPr/>
        </p:nvSpPr>
        <p:spPr>
          <a:xfrm>
            <a:off x="4450556" y="4271962"/>
            <a:ext cx="1290638" cy="566738"/>
          </a:xfrm>
          <a:prstGeom prst="flowChartDecision">
            <a:avLst/>
          </a:prstGeom>
          <a:solidFill>
            <a:srgbClr val="A9192E"/>
          </a:solidFill>
          <a:ln>
            <a:noFill/>
          </a:ln>
        </p:spPr>
        <p:txBody>
          <a:bodyPr spcFirstLastPara="1" lIns="68569" tIns="34275" rIns="68569" bIns="34275" anchor="ctr"/>
          <a:lstStyle/>
          <a:p>
            <a:pPr algn="ctr" defTabSz="685800">
              <a:buClr>
                <a:srgbClr val="000000"/>
              </a:buClr>
              <a:defRPr/>
            </a:pPr>
            <a:r>
              <a:rPr lang="en-US" sz="1800" kern="0">
                <a:solidFill>
                  <a:srgbClr val="FFFFFF"/>
                </a:solidFill>
                <a:latin typeface="Calibri"/>
                <a:ea typeface="Calibri"/>
                <a:cs typeface="Calibri"/>
                <a:sym typeface="Calibri"/>
              </a:rPr>
              <a:t>8.5%</a:t>
            </a:r>
            <a:endParaRPr sz="1800" kern="0">
              <a:solidFill>
                <a:srgbClr val="FFFFFF"/>
              </a:solidFill>
              <a:latin typeface="Calibri"/>
              <a:ea typeface="Calibri"/>
              <a:cs typeface="Calibri"/>
              <a:sym typeface="Calibri"/>
            </a:endParaRPr>
          </a:p>
        </p:txBody>
      </p:sp>
      <p:sp>
        <p:nvSpPr>
          <p:cNvPr id="148" name="Shape 148"/>
          <p:cNvSpPr/>
          <p:nvPr/>
        </p:nvSpPr>
        <p:spPr>
          <a:xfrm>
            <a:off x="2631281" y="4857750"/>
            <a:ext cx="1600200" cy="571500"/>
          </a:xfrm>
          <a:prstGeom prst="rightArrow">
            <a:avLst>
              <a:gd name="adj1" fmla="val 50000"/>
              <a:gd name="adj2" fmla="val 50000"/>
            </a:avLst>
          </a:prstGeom>
          <a:solidFill>
            <a:srgbClr val="0C2340"/>
          </a:solidFill>
          <a:ln>
            <a:noFill/>
          </a:ln>
        </p:spPr>
        <p:txBody>
          <a:bodyPr spcFirstLastPara="1" lIns="68569" tIns="34275" rIns="68569" bIns="34275" anchor="ctr"/>
          <a:lstStyle/>
          <a:p>
            <a:pPr algn="ctr" defTabSz="685800">
              <a:buClr>
                <a:srgbClr val="000000"/>
              </a:buClr>
              <a:defRPr/>
            </a:pPr>
            <a:r>
              <a:rPr lang="en-US" sz="1800" kern="0">
                <a:solidFill>
                  <a:srgbClr val="FFFFFF"/>
                </a:solidFill>
                <a:latin typeface="Calibri"/>
                <a:ea typeface="Calibri"/>
                <a:cs typeface="Calibri"/>
                <a:sym typeface="Calibri"/>
              </a:rPr>
              <a:t>5%</a:t>
            </a:r>
            <a:endParaRPr sz="1800" kern="0">
              <a:solidFill>
                <a:srgbClr val="FFFFFF"/>
              </a:solidFill>
              <a:latin typeface="Calibri"/>
              <a:ea typeface="Calibri"/>
              <a:cs typeface="Calibri"/>
              <a:sym typeface="Calibri"/>
            </a:endParaRPr>
          </a:p>
        </p:txBody>
      </p:sp>
      <p:sp>
        <p:nvSpPr>
          <p:cNvPr id="149" name="Shape 149"/>
          <p:cNvSpPr/>
          <p:nvPr/>
        </p:nvSpPr>
        <p:spPr>
          <a:xfrm>
            <a:off x="5945981" y="4857750"/>
            <a:ext cx="1600200" cy="571500"/>
          </a:xfrm>
          <a:prstGeom prst="leftArrow">
            <a:avLst>
              <a:gd name="adj1" fmla="val 50000"/>
              <a:gd name="adj2" fmla="val 50000"/>
            </a:avLst>
          </a:prstGeom>
          <a:solidFill>
            <a:srgbClr val="0C2340"/>
          </a:solidFill>
          <a:ln>
            <a:noFill/>
          </a:ln>
        </p:spPr>
        <p:txBody>
          <a:bodyPr spcFirstLastPara="1" lIns="68569" tIns="34275" rIns="68569" bIns="34275" anchor="ctr"/>
          <a:lstStyle/>
          <a:p>
            <a:pPr algn="ctr" defTabSz="685800">
              <a:buClr>
                <a:srgbClr val="000000"/>
              </a:buClr>
              <a:defRPr/>
            </a:pPr>
            <a:r>
              <a:rPr lang="en-US" sz="1800" kern="0">
                <a:solidFill>
                  <a:srgbClr val="FFFFFF"/>
                </a:solidFill>
                <a:latin typeface="Calibri"/>
                <a:ea typeface="Calibri"/>
                <a:cs typeface="Calibri"/>
                <a:sym typeface="Calibri"/>
              </a:rPr>
              <a:t>5%</a:t>
            </a:r>
            <a:endParaRPr sz="1800" kern="0">
              <a:solidFill>
                <a:srgbClr val="FFFFFF"/>
              </a:solidFill>
              <a:latin typeface="Calibri"/>
              <a:ea typeface="Calibri"/>
              <a:cs typeface="Calibri"/>
              <a:sym typeface="Calibri"/>
            </a:endParaRPr>
          </a:p>
        </p:txBody>
      </p:sp>
      <p:sp>
        <p:nvSpPr>
          <p:cNvPr id="150" name="Shape 150"/>
          <p:cNvSpPr/>
          <p:nvPr/>
        </p:nvSpPr>
        <p:spPr>
          <a:xfrm>
            <a:off x="4452938" y="4860131"/>
            <a:ext cx="1285875" cy="566738"/>
          </a:xfrm>
          <a:prstGeom prst="flowChartDecision">
            <a:avLst/>
          </a:prstGeom>
          <a:solidFill>
            <a:srgbClr val="A9192E"/>
          </a:solidFill>
          <a:ln>
            <a:noFill/>
          </a:ln>
        </p:spPr>
        <p:txBody>
          <a:bodyPr spcFirstLastPara="1" lIns="68569" tIns="34275" rIns="68569" bIns="34275" anchor="ctr"/>
          <a:lstStyle/>
          <a:p>
            <a:pPr algn="ctr" defTabSz="685800">
              <a:buClr>
                <a:srgbClr val="000000"/>
              </a:buClr>
              <a:defRPr/>
            </a:pPr>
            <a:r>
              <a:rPr lang="en-US" sz="1800" kern="0">
                <a:solidFill>
                  <a:srgbClr val="FFFFFF"/>
                </a:solidFill>
                <a:latin typeface="Calibri"/>
                <a:ea typeface="Calibri"/>
                <a:cs typeface="Calibri"/>
                <a:sym typeface="Calibri"/>
              </a:rPr>
              <a:t>10%</a:t>
            </a:r>
            <a:endParaRPr sz="1800" kern="0">
              <a:solidFill>
                <a:srgbClr val="FFFFFF"/>
              </a:solidFill>
              <a:latin typeface="Calibri"/>
              <a:ea typeface="Calibri"/>
              <a:cs typeface="Calibri"/>
              <a:sym typeface="Calibri"/>
            </a:endParaRPr>
          </a:p>
        </p:txBody>
      </p:sp>
      <p:sp>
        <p:nvSpPr>
          <p:cNvPr id="151" name="Shape 151"/>
          <p:cNvSpPr txBox="1"/>
          <p:nvPr/>
        </p:nvSpPr>
        <p:spPr>
          <a:xfrm rot="16200000">
            <a:off x="-117276" y="3089077"/>
            <a:ext cx="4057650" cy="508397"/>
          </a:xfrm>
          <a:prstGeom prst="rect">
            <a:avLst/>
          </a:prstGeom>
          <a:solidFill>
            <a:srgbClr val="0C2340"/>
          </a:solidFill>
          <a:ln>
            <a:noFill/>
          </a:ln>
        </p:spPr>
        <p:txBody>
          <a:bodyPr spcFirstLastPara="1" lIns="68569" tIns="34275" rIns="68569" bIns="34275"/>
          <a:lstStyle/>
          <a:p>
            <a:pPr algn="ctr" defTabSz="685800">
              <a:buClr>
                <a:srgbClr val="000000"/>
              </a:buClr>
              <a:defRPr/>
            </a:pPr>
            <a:r>
              <a:rPr lang="en-US" kern="0" dirty="0">
                <a:solidFill>
                  <a:srgbClr val="FFFFFF"/>
                </a:solidFill>
                <a:latin typeface="Calibri"/>
                <a:ea typeface="Calibri"/>
                <a:cs typeface="Calibri"/>
                <a:sym typeface="Calibri"/>
              </a:rPr>
              <a:t>Matching in BRS</a:t>
            </a:r>
            <a:endParaRPr kern="0" dirty="0">
              <a:solidFill>
                <a:srgbClr val="FFFFFF"/>
              </a:solidFill>
              <a:latin typeface="Calibri"/>
              <a:ea typeface="Calibri"/>
              <a:cs typeface="Calibri"/>
              <a:sym typeface="Calibri"/>
            </a:endParaRPr>
          </a:p>
        </p:txBody>
      </p:sp>
      <p:sp>
        <p:nvSpPr>
          <p:cNvPr id="152" name="Shape 152"/>
          <p:cNvSpPr/>
          <p:nvPr/>
        </p:nvSpPr>
        <p:spPr>
          <a:xfrm rot="5400000">
            <a:off x="63104" y="3137298"/>
            <a:ext cx="4629150" cy="69056"/>
          </a:xfrm>
          <a:prstGeom prst="rect">
            <a:avLst/>
          </a:prstGeom>
          <a:solidFill>
            <a:srgbClr val="A9192E"/>
          </a:solidFill>
          <a:ln>
            <a:noFill/>
          </a:ln>
        </p:spPr>
        <p:txBody>
          <a:bodyPr spcFirstLastPara="1" lIns="68569" tIns="34275" rIns="68569" bIns="34275" anchor="ctr"/>
          <a:lstStyle/>
          <a:p>
            <a:pPr algn="ctr" defTabSz="685800">
              <a:buClr>
                <a:srgbClr val="000000"/>
              </a:buClr>
              <a:defRPr/>
            </a:pPr>
            <a:endParaRPr sz="1800" kern="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9096804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500"/>
                                        <p:tgtEl>
                                          <p:spTgt spid="133"/>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34"/>
                                        </p:tgtEl>
                                        <p:attrNameLst>
                                          <p:attrName>style.visibility</p:attrName>
                                        </p:attrNameLst>
                                      </p:cBhvr>
                                      <p:to>
                                        <p:strVal val="visible"/>
                                      </p:to>
                                    </p:set>
                                    <p:animEffect transition="in" filter="fade">
                                      <p:cBhvr>
                                        <p:cTn id="11" dur="500"/>
                                        <p:tgtEl>
                                          <p:spTgt spid="134"/>
                                        </p:tgtEl>
                                      </p:cBhvr>
                                    </p:animEffect>
                                  </p:childTnLst>
                                </p:cTn>
                              </p:par>
                            </p:childTnLst>
                          </p:cTn>
                        </p:par>
                        <p:par>
                          <p:cTn id="12" fill="hold" nodeType="afterGroup">
                            <p:stCondLst>
                              <p:cond delay="1000"/>
                            </p:stCondLst>
                            <p:childTnLst>
                              <p:par>
                                <p:cTn id="13" presetID="1" presetClass="entr" presetSubtype="0" fill="hold" nodeType="afterEffect">
                                  <p:stCondLst>
                                    <p:cond delay="500"/>
                                  </p:stCondLst>
                                  <p:childTnLst>
                                    <p:set>
                                      <p:cBhvr>
                                        <p:cTn id="14" dur="1" fill="hold">
                                          <p:stCondLst>
                                            <p:cond delay="0"/>
                                          </p:stCondLst>
                                        </p:cTn>
                                        <p:tgtEl>
                                          <p:spTgt spid="135"/>
                                        </p:tgtEl>
                                        <p:attrNameLst>
                                          <p:attrName>style.visibility</p:attrName>
                                        </p:attrNameLst>
                                      </p:cBhvr>
                                      <p:to>
                                        <p:strVal val="visible"/>
                                      </p:to>
                                    </p:set>
                                  </p:childTnLst>
                                </p:cTn>
                              </p:par>
                            </p:childTnLst>
                          </p:cTn>
                        </p:par>
                        <p:par>
                          <p:cTn id="15" fill="hold" nodeType="afterGroup">
                            <p:stCondLst>
                              <p:cond delay="1001"/>
                            </p:stCondLst>
                            <p:childTnLst>
                              <p:par>
                                <p:cTn id="16" presetID="10" presetClass="entr" presetSubtype="0" fill="hold" nodeType="afterEffect">
                                  <p:stCondLst>
                                    <p:cond delay="100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500"/>
                                        <p:tgtEl>
                                          <p:spTgt spid="136"/>
                                        </p:tgtEl>
                                      </p:cBhvr>
                                    </p:animEffect>
                                  </p:childTnLst>
                                </p:cTn>
                              </p:par>
                            </p:childTnLst>
                          </p:cTn>
                        </p:par>
                        <p:par>
                          <p:cTn id="19" fill="hold" nodeType="afterGroup">
                            <p:stCondLst>
                              <p:cond delay="1501"/>
                            </p:stCondLst>
                            <p:childTnLst>
                              <p:par>
                                <p:cTn id="20" presetID="10" presetClass="entr" presetSubtype="0" fill="hold" nodeType="afterEffect">
                                  <p:stCondLst>
                                    <p:cond delay="0"/>
                                  </p:stCondLst>
                                  <p:childTnLst>
                                    <p:set>
                                      <p:cBhvr>
                                        <p:cTn id="21" dur="1" fill="hold">
                                          <p:stCondLst>
                                            <p:cond delay="0"/>
                                          </p:stCondLst>
                                        </p:cTn>
                                        <p:tgtEl>
                                          <p:spTgt spid="137"/>
                                        </p:tgtEl>
                                        <p:attrNameLst>
                                          <p:attrName>style.visibility</p:attrName>
                                        </p:attrNameLst>
                                      </p:cBhvr>
                                      <p:to>
                                        <p:strVal val="visible"/>
                                      </p:to>
                                    </p:set>
                                    <p:animEffect transition="in" filter="fade">
                                      <p:cBhvr>
                                        <p:cTn id="22" dur="500"/>
                                        <p:tgtEl>
                                          <p:spTgt spid="137"/>
                                        </p:tgtEl>
                                      </p:cBhvr>
                                    </p:animEffect>
                                  </p:childTnLst>
                                </p:cTn>
                              </p:par>
                            </p:childTnLst>
                          </p:cTn>
                        </p:par>
                        <p:par>
                          <p:cTn id="23" fill="hold" nodeType="afterGroup">
                            <p:stCondLst>
                              <p:cond delay="2001"/>
                            </p:stCondLst>
                            <p:childTnLst>
                              <p:par>
                                <p:cTn id="24" presetID="1" presetClass="entr" presetSubtype="0" fill="hold" nodeType="afterEffect">
                                  <p:stCondLst>
                                    <p:cond delay="500"/>
                                  </p:stCondLst>
                                  <p:childTnLst>
                                    <p:set>
                                      <p:cBhvr>
                                        <p:cTn id="25" dur="1" fill="hold">
                                          <p:stCondLst>
                                            <p:cond delay="0"/>
                                          </p:stCondLst>
                                        </p:cTn>
                                        <p:tgtEl>
                                          <p:spTgt spid="138"/>
                                        </p:tgtEl>
                                        <p:attrNameLst>
                                          <p:attrName>style.visibility</p:attrName>
                                        </p:attrNameLst>
                                      </p:cBhvr>
                                      <p:to>
                                        <p:strVal val="visible"/>
                                      </p:to>
                                    </p:set>
                                  </p:childTnLst>
                                </p:cTn>
                              </p:par>
                            </p:childTnLst>
                          </p:cTn>
                        </p:par>
                        <p:par>
                          <p:cTn id="26" fill="hold" nodeType="afterGroup">
                            <p:stCondLst>
                              <p:cond delay="2002"/>
                            </p:stCondLst>
                            <p:childTnLst>
                              <p:par>
                                <p:cTn id="27" presetID="10" presetClass="entr" presetSubtype="0" fill="hold" nodeType="afterEffect">
                                  <p:stCondLst>
                                    <p:cond delay="1000"/>
                                  </p:stCondLst>
                                  <p:childTnLst>
                                    <p:set>
                                      <p:cBhvr>
                                        <p:cTn id="28" dur="1" fill="hold">
                                          <p:stCondLst>
                                            <p:cond delay="0"/>
                                          </p:stCondLst>
                                        </p:cTn>
                                        <p:tgtEl>
                                          <p:spTgt spid="139"/>
                                        </p:tgtEl>
                                        <p:attrNameLst>
                                          <p:attrName>style.visibility</p:attrName>
                                        </p:attrNameLst>
                                      </p:cBhvr>
                                      <p:to>
                                        <p:strVal val="visible"/>
                                      </p:to>
                                    </p:set>
                                    <p:animEffect transition="in" filter="fade">
                                      <p:cBhvr>
                                        <p:cTn id="29" dur="500"/>
                                        <p:tgtEl>
                                          <p:spTgt spid="139"/>
                                        </p:tgtEl>
                                      </p:cBhvr>
                                    </p:animEffect>
                                  </p:childTnLst>
                                </p:cTn>
                              </p:par>
                            </p:childTnLst>
                          </p:cTn>
                        </p:par>
                        <p:par>
                          <p:cTn id="30" fill="hold" nodeType="afterGroup">
                            <p:stCondLst>
                              <p:cond delay="2502"/>
                            </p:stCondLst>
                            <p:childTnLst>
                              <p:par>
                                <p:cTn id="31" presetID="10" presetClass="entr" presetSubtype="0" fill="hold" nodeType="afterEffect">
                                  <p:stCondLst>
                                    <p:cond delay="0"/>
                                  </p:stCondLst>
                                  <p:childTnLst>
                                    <p:set>
                                      <p:cBhvr>
                                        <p:cTn id="32" dur="1" fill="hold">
                                          <p:stCondLst>
                                            <p:cond delay="0"/>
                                          </p:stCondLst>
                                        </p:cTn>
                                        <p:tgtEl>
                                          <p:spTgt spid="140"/>
                                        </p:tgtEl>
                                        <p:attrNameLst>
                                          <p:attrName>style.visibility</p:attrName>
                                        </p:attrNameLst>
                                      </p:cBhvr>
                                      <p:to>
                                        <p:strVal val="visible"/>
                                      </p:to>
                                    </p:set>
                                    <p:animEffect transition="in" filter="fade">
                                      <p:cBhvr>
                                        <p:cTn id="33" dur="500"/>
                                        <p:tgtEl>
                                          <p:spTgt spid="140"/>
                                        </p:tgtEl>
                                      </p:cBhvr>
                                    </p:animEffect>
                                  </p:childTnLst>
                                </p:cTn>
                              </p:par>
                            </p:childTnLst>
                          </p:cTn>
                        </p:par>
                        <p:par>
                          <p:cTn id="34" fill="hold" nodeType="afterGroup">
                            <p:stCondLst>
                              <p:cond delay="3002"/>
                            </p:stCondLst>
                            <p:childTnLst>
                              <p:par>
                                <p:cTn id="35" presetID="1" presetClass="entr" presetSubtype="0" fill="hold" nodeType="afterEffect">
                                  <p:stCondLst>
                                    <p:cond delay="500"/>
                                  </p:stCondLst>
                                  <p:childTnLst>
                                    <p:set>
                                      <p:cBhvr>
                                        <p:cTn id="36" dur="1" fill="hold">
                                          <p:stCondLst>
                                            <p:cond delay="0"/>
                                          </p:stCondLst>
                                        </p:cTn>
                                        <p:tgtEl>
                                          <p:spTgt spid="141"/>
                                        </p:tgtEl>
                                        <p:attrNameLst>
                                          <p:attrName>style.visibility</p:attrName>
                                        </p:attrNameLst>
                                      </p:cBhvr>
                                      <p:to>
                                        <p:strVal val="visible"/>
                                      </p:to>
                                    </p:set>
                                  </p:childTnLst>
                                </p:cTn>
                              </p:par>
                            </p:childTnLst>
                          </p:cTn>
                        </p:par>
                        <p:par>
                          <p:cTn id="37" fill="hold" nodeType="afterGroup">
                            <p:stCondLst>
                              <p:cond delay="3003"/>
                            </p:stCondLst>
                            <p:childTnLst>
                              <p:par>
                                <p:cTn id="38" presetID="10" presetClass="entr" presetSubtype="0" fill="hold" nodeType="afterEffect">
                                  <p:stCondLst>
                                    <p:cond delay="1000"/>
                                  </p:stCondLst>
                                  <p:childTnLst>
                                    <p:set>
                                      <p:cBhvr>
                                        <p:cTn id="39" dur="1" fill="hold">
                                          <p:stCondLst>
                                            <p:cond delay="0"/>
                                          </p:stCondLst>
                                        </p:cTn>
                                        <p:tgtEl>
                                          <p:spTgt spid="142"/>
                                        </p:tgtEl>
                                        <p:attrNameLst>
                                          <p:attrName>style.visibility</p:attrName>
                                        </p:attrNameLst>
                                      </p:cBhvr>
                                      <p:to>
                                        <p:strVal val="visible"/>
                                      </p:to>
                                    </p:set>
                                    <p:animEffect transition="in" filter="fade">
                                      <p:cBhvr>
                                        <p:cTn id="40" dur="500"/>
                                        <p:tgtEl>
                                          <p:spTgt spid="142"/>
                                        </p:tgtEl>
                                      </p:cBhvr>
                                    </p:animEffect>
                                  </p:childTnLst>
                                </p:cTn>
                              </p:par>
                            </p:childTnLst>
                          </p:cTn>
                        </p:par>
                        <p:par>
                          <p:cTn id="41" fill="hold" nodeType="afterGroup">
                            <p:stCondLst>
                              <p:cond delay="3503"/>
                            </p:stCondLst>
                            <p:childTnLst>
                              <p:par>
                                <p:cTn id="42" presetID="10" presetClass="entr" presetSubtype="0" fill="hold" nodeType="afterEffect">
                                  <p:stCondLst>
                                    <p:cond delay="0"/>
                                  </p:stCondLst>
                                  <p:childTnLst>
                                    <p:set>
                                      <p:cBhvr>
                                        <p:cTn id="43" dur="1" fill="hold">
                                          <p:stCondLst>
                                            <p:cond delay="0"/>
                                          </p:stCondLst>
                                        </p:cTn>
                                        <p:tgtEl>
                                          <p:spTgt spid="143"/>
                                        </p:tgtEl>
                                        <p:attrNameLst>
                                          <p:attrName>style.visibility</p:attrName>
                                        </p:attrNameLst>
                                      </p:cBhvr>
                                      <p:to>
                                        <p:strVal val="visible"/>
                                      </p:to>
                                    </p:set>
                                    <p:animEffect transition="in" filter="fade">
                                      <p:cBhvr>
                                        <p:cTn id="44" dur="500"/>
                                        <p:tgtEl>
                                          <p:spTgt spid="143"/>
                                        </p:tgtEl>
                                      </p:cBhvr>
                                    </p:animEffect>
                                  </p:childTnLst>
                                </p:cTn>
                              </p:par>
                            </p:childTnLst>
                          </p:cTn>
                        </p:par>
                        <p:par>
                          <p:cTn id="45" fill="hold" nodeType="afterGroup">
                            <p:stCondLst>
                              <p:cond delay="4003"/>
                            </p:stCondLst>
                            <p:childTnLst>
                              <p:par>
                                <p:cTn id="46" presetID="1" presetClass="entr" presetSubtype="0" fill="hold" nodeType="afterEffect">
                                  <p:stCondLst>
                                    <p:cond delay="500"/>
                                  </p:stCondLst>
                                  <p:childTnLst>
                                    <p:set>
                                      <p:cBhvr>
                                        <p:cTn id="47" dur="1" fill="hold">
                                          <p:stCondLst>
                                            <p:cond delay="0"/>
                                          </p:stCondLst>
                                        </p:cTn>
                                        <p:tgtEl>
                                          <p:spTgt spid="144"/>
                                        </p:tgtEl>
                                        <p:attrNameLst>
                                          <p:attrName>style.visibility</p:attrName>
                                        </p:attrNameLst>
                                      </p:cBhvr>
                                      <p:to>
                                        <p:strVal val="visible"/>
                                      </p:to>
                                    </p:set>
                                  </p:childTnLst>
                                </p:cTn>
                              </p:par>
                            </p:childTnLst>
                          </p:cTn>
                        </p:par>
                        <p:par>
                          <p:cTn id="48" fill="hold" nodeType="afterGroup">
                            <p:stCondLst>
                              <p:cond delay="4004"/>
                            </p:stCondLst>
                            <p:childTnLst>
                              <p:par>
                                <p:cTn id="49" presetID="10" presetClass="entr" presetSubtype="0" fill="hold" nodeType="afterEffect">
                                  <p:stCondLst>
                                    <p:cond delay="1000"/>
                                  </p:stCondLst>
                                  <p:childTnLst>
                                    <p:set>
                                      <p:cBhvr>
                                        <p:cTn id="50" dur="1" fill="hold">
                                          <p:stCondLst>
                                            <p:cond delay="0"/>
                                          </p:stCondLst>
                                        </p:cTn>
                                        <p:tgtEl>
                                          <p:spTgt spid="145"/>
                                        </p:tgtEl>
                                        <p:attrNameLst>
                                          <p:attrName>style.visibility</p:attrName>
                                        </p:attrNameLst>
                                      </p:cBhvr>
                                      <p:to>
                                        <p:strVal val="visible"/>
                                      </p:to>
                                    </p:set>
                                    <p:animEffect transition="in" filter="fade">
                                      <p:cBhvr>
                                        <p:cTn id="51" dur="500"/>
                                        <p:tgtEl>
                                          <p:spTgt spid="145"/>
                                        </p:tgtEl>
                                      </p:cBhvr>
                                    </p:animEffect>
                                  </p:childTnLst>
                                </p:cTn>
                              </p:par>
                            </p:childTnLst>
                          </p:cTn>
                        </p:par>
                        <p:par>
                          <p:cTn id="52" fill="hold" nodeType="afterGroup">
                            <p:stCondLst>
                              <p:cond delay="4504"/>
                            </p:stCondLst>
                            <p:childTnLst>
                              <p:par>
                                <p:cTn id="53" presetID="10" presetClass="entr" presetSubtype="0" fill="hold" nodeType="afterEffect">
                                  <p:stCondLst>
                                    <p:cond delay="0"/>
                                  </p:stCondLst>
                                  <p:childTnLst>
                                    <p:set>
                                      <p:cBhvr>
                                        <p:cTn id="54" dur="1" fill="hold">
                                          <p:stCondLst>
                                            <p:cond delay="0"/>
                                          </p:stCondLst>
                                        </p:cTn>
                                        <p:tgtEl>
                                          <p:spTgt spid="146"/>
                                        </p:tgtEl>
                                        <p:attrNameLst>
                                          <p:attrName>style.visibility</p:attrName>
                                        </p:attrNameLst>
                                      </p:cBhvr>
                                      <p:to>
                                        <p:strVal val="visible"/>
                                      </p:to>
                                    </p:set>
                                    <p:animEffect transition="in" filter="fade">
                                      <p:cBhvr>
                                        <p:cTn id="55" dur="500"/>
                                        <p:tgtEl>
                                          <p:spTgt spid="146"/>
                                        </p:tgtEl>
                                      </p:cBhvr>
                                    </p:animEffect>
                                  </p:childTnLst>
                                </p:cTn>
                              </p:par>
                            </p:childTnLst>
                          </p:cTn>
                        </p:par>
                        <p:par>
                          <p:cTn id="56" fill="hold" nodeType="afterGroup">
                            <p:stCondLst>
                              <p:cond delay="5004"/>
                            </p:stCondLst>
                            <p:childTnLst>
                              <p:par>
                                <p:cTn id="57" presetID="1" presetClass="entr" presetSubtype="0" fill="hold" nodeType="afterEffect">
                                  <p:stCondLst>
                                    <p:cond delay="500"/>
                                  </p:stCondLst>
                                  <p:childTnLst>
                                    <p:set>
                                      <p:cBhvr>
                                        <p:cTn id="58" dur="1" fill="hold">
                                          <p:stCondLst>
                                            <p:cond delay="0"/>
                                          </p:stCondLst>
                                        </p:cTn>
                                        <p:tgtEl>
                                          <p:spTgt spid="147"/>
                                        </p:tgtEl>
                                        <p:attrNameLst>
                                          <p:attrName>style.visibility</p:attrName>
                                        </p:attrNameLst>
                                      </p:cBhvr>
                                      <p:to>
                                        <p:strVal val="visible"/>
                                      </p:to>
                                    </p:set>
                                  </p:childTnLst>
                                </p:cTn>
                              </p:par>
                            </p:childTnLst>
                          </p:cTn>
                        </p:par>
                        <p:par>
                          <p:cTn id="59" fill="hold" nodeType="afterGroup">
                            <p:stCondLst>
                              <p:cond delay="5005"/>
                            </p:stCondLst>
                            <p:childTnLst>
                              <p:par>
                                <p:cTn id="60" presetID="10" presetClass="entr" presetSubtype="0" fill="hold" nodeType="afterEffect">
                                  <p:stCondLst>
                                    <p:cond delay="1000"/>
                                  </p:stCondLst>
                                  <p:childTnLst>
                                    <p:set>
                                      <p:cBhvr>
                                        <p:cTn id="61" dur="1" fill="hold">
                                          <p:stCondLst>
                                            <p:cond delay="0"/>
                                          </p:stCondLst>
                                        </p:cTn>
                                        <p:tgtEl>
                                          <p:spTgt spid="148"/>
                                        </p:tgtEl>
                                        <p:attrNameLst>
                                          <p:attrName>style.visibility</p:attrName>
                                        </p:attrNameLst>
                                      </p:cBhvr>
                                      <p:to>
                                        <p:strVal val="visible"/>
                                      </p:to>
                                    </p:set>
                                    <p:animEffect transition="in" filter="fade">
                                      <p:cBhvr>
                                        <p:cTn id="62" dur="500"/>
                                        <p:tgtEl>
                                          <p:spTgt spid="148"/>
                                        </p:tgtEl>
                                      </p:cBhvr>
                                    </p:animEffect>
                                  </p:childTnLst>
                                </p:cTn>
                              </p:par>
                            </p:childTnLst>
                          </p:cTn>
                        </p:par>
                        <p:par>
                          <p:cTn id="63" fill="hold" nodeType="afterGroup">
                            <p:stCondLst>
                              <p:cond delay="5505"/>
                            </p:stCondLst>
                            <p:childTnLst>
                              <p:par>
                                <p:cTn id="64" presetID="10" presetClass="entr" presetSubtype="0" fill="hold" nodeType="afterEffect">
                                  <p:stCondLst>
                                    <p:cond delay="0"/>
                                  </p:stCondLst>
                                  <p:childTnLst>
                                    <p:set>
                                      <p:cBhvr>
                                        <p:cTn id="65" dur="1" fill="hold">
                                          <p:stCondLst>
                                            <p:cond delay="0"/>
                                          </p:stCondLst>
                                        </p:cTn>
                                        <p:tgtEl>
                                          <p:spTgt spid="149"/>
                                        </p:tgtEl>
                                        <p:attrNameLst>
                                          <p:attrName>style.visibility</p:attrName>
                                        </p:attrNameLst>
                                      </p:cBhvr>
                                      <p:to>
                                        <p:strVal val="visible"/>
                                      </p:to>
                                    </p:set>
                                    <p:animEffect transition="in" filter="fade">
                                      <p:cBhvr>
                                        <p:cTn id="66" dur="500"/>
                                        <p:tgtEl>
                                          <p:spTgt spid="149"/>
                                        </p:tgtEl>
                                      </p:cBhvr>
                                    </p:animEffect>
                                  </p:childTnLst>
                                </p:cTn>
                              </p:par>
                            </p:childTnLst>
                          </p:cTn>
                        </p:par>
                        <p:par>
                          <p:cTn id="67" fill="hold" nodeType="afterGroup">
                            <p:stCondLst>
                              <p:cond delay="6005"/>
                            </p:stCondLst>
                            <p:childTnLst>
                              <p:par>
                                <p:cTn id="68" presetID="1" presetClass="entr" presetSubtype="0" fill="hold" nodeType="afterEffect">
                                  <p:stCondLst>
                                    <p:cond delay="500"/>
                                  </p:stCondLst>
                                  <p:childTnLst>
                                    <p:set>
                                      <p:cBhvr>
                                        <p:cTn id="69"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4" name="Shape 514"/>
          <p:cNvSpPr txBox="1">
            <a:spLocks noGrp="1"/>
          </p:cNvSpPr>
          <p:nvPr>
            <p:ph type="body" idx="1"/>
          </p:nvPr>
        </p:nvSpPr>
        <p:spPr/>
        <p:txBody>
          <a:bodyPr/>
          <a:lstStyle/>
          <a:p>
            <a:pPr marL="0" indent="0">
              <a:spcBef>
                <a:spcPct val="0"/>
              </a:spcBef>
              <a:spcAft>
                <a:spcPct val="0"/>
              </a:spcAft>
              <a:buClr>
                <a:srgbClr val="000000"/>
              </a:buClr>
            </a:pPr>
            <a:r>
              <a:rPr lang="en-US" altLang="en-US" smtClean="0">
                <a:solidFill>
                  <a:srgbClr val="000000"/>
                </a:solidFill>
                <a:latin typeface="Calibri" panose="020F0502020204030204" pitchFamily="34" charset="0"/>
                <a:cs typeface="Calibri" panose="020F0502020204030204" pitchFamily="34" charset="0"/>
                <a:sym typeface="Calibri" panose="020F0502020204030204" pitchFamily="34" charset="0"/>
              </a:rPr>
              <a:t>Opt In</a:t>
            </a:r>
          </a:p>
        </p:txBody>
      </p:sp>
      <p:sp>
        <p:nvSpPr>
          <p:cNvPr id="515" name="Shape 515"/>
          <p:cNvSpPr txBox="1">
            <a:spLocks noGrp="1"/>
          </p:cNvSpPr>
          <p:nvPr>
            <p:ph type="body" idx="3"/>
          </p:nvPr>
        </p:nvSpPr>
        <p:spPr/>
        <p:txBody>
          <a:bodyPr>
            <a:noAutofit/>
          </a:bodyPr>
          <a:lstStyle/>
          <a:p>
            <a:pPr marL="214313" indent="-214313">
              <a:lnSpc>
                <a:spcPct val="90000"/>
              </a:lnSpc>
              <a:spcBef>
                <a:spcPts val="0"/>
              </a:spcBef>
              <a:buSzPts val="1800"/>
              <a:buFont typeface="Arial"/>
              <a:buChar char="•"/>
              <a:defRPr/>
            </a:pPr>
            <a:r>
              <a:rPr lang="en-US" sz="2000" dirty="0">
                <a:solidFill>
                  <a:schemeClr val="accent6">
                    <a:lumMod val="50000"/>
                  </a:schemeClr>
                </a:solidFill>
              </a:rPr>
              <a:t>Contracted prior to 1 January 2018 (DIEMS/ DEAF)</a:t>
            </a:r>
            <a:endParaRPr sz="2000" dirty="0">
              <a:solidFill>
                <a:schemeClr val="accent6">
                  <a:lumMod val="50000"/>
                </a:schemeClr>
              </a:solidFill>
            </a:endParaRPr>
          </a:p>
          <a:p>
            <a:pPr marL="214313" indent="-214313">
              <a:lnSpc>
                <a:spcPct val="90000"/>
              </a:lnSpc>
              <a:spcBef>
                <a:spcPts val="270"/>
              </a:spcBef>
              <a:buSzPts val="1800"/>
              <a:buFont typeface="Arial"/>
              <a:buChar char="•"/>
              <a:defRPr/>
            </a:pPr>
            <a:r>
              <a:rPr lang="en-US" sz="2000" dirty="0">
                <a:solidFill>
                  <a:schemeClr val="accent6">
                    <a:lumMod val="50000"/>
                  </a:schemeClr>
                </a:solidFill>
              </a:rPr>
              <a:t>Matching and automatic contributions begin pay period following election </a:t>
            </a:r>
            <a:endParaRPr sz="2000" dirty="0">
              <a:solidFill>
                <a:schemeClr val="accent6">
                  <a:lumMod val="50000"/>
                </a:schemeClr>
              </a:solidFill>
            </a:endParaRPr>
          </a:p>
          <a:p>
            <a:pPr marL="214313" indent="-214313">
              <a:lnSpc>
                <a:spcPct val="90000"/>
              </a:lnSpc>
              <a:spcBef>
                <a:spcPts val="270"/>
              </a:spcBef>
              <a:buSzPts val="1800"/>
              <a:buFont typeface="Arial"/>
              <a:buChar char="•"/>
              <a:defRPr/>
            </a:pPr>
            <a:r>
              <a:rPr lang="en-US" sz="2000" dirty="0">
                <a:solidFill>
                  <a:schemeClr val="accent6">
                    <a:lumMod val="50000"/>
                  </a:schemeClr>
                </a:solidFill>
              </a:rPr>
              <a:t>No automatic TSP enrollment</a:t>
            </a:r>
            <a:endParaRPr sz="2000" dirty="0">
              <a:solidFill>
                <a:schemeClr val="accent6">
                  <a:lumMod val="50000"/>
                </a:schemeClr>
              </a:solidFill>
            </a:endParaRPr>
          </a:p>
          <a:p>
            <a:pPr marL="214313" indent="-214313">
              <a:lnSpc>
                <a:spcPct val="90000"/>
              </a:lnSpc>
              <a:spcBef>
                <a:spcPts val="270"/>
              </a:spcBef>
              <a:buSzPts val="1800"/>
              <a:buFont typeface="Arial"/>
              <a:buChar char="•"/>
              <a:defRPr/>
            </a:pPr>
            <a:r>
              <a:rPr lang="en-US" sz="2000" dirty="0">
                <a:solidFill>
                  <a:schemeClr val="accent6">
                    <a:lumMod val="50000"/>
                  </a:schemeClr>
                </a:solidFill>
              </a:rPr>
              <a:t>No automatic TSP re-enrollment</a:t>
            </a:r>
            <a:endParaRPr sz="2000" dirty="0">
              <a:solidFill>
                <a:schemeClr val="accent6">
                  <a:lumMod val="50000"/>
                </a:schemeClr>
              </a:solidFill>
            </a:endParaRPr>
          </a:p>
          <a:p>
            <a:pPr marL="0" indent="0">
              <a:lnSpc>
                <a:spcPct val="90000"/>
              </a:lnSpc>
              <a:defRPr/>
            </a:pPr>
            <a:endParaRPr sz="2000" dirty="0"/>
          </a:p>
        </p:txBody>
      </p:sp>
      <p:sp>
        <p:nvSpPr>
          <p:cNvPr id="516" name="Shape 516"/>
          <p:cNvSpPr>
            <a:spLocks noGrp="1"/>
          </p:cNvSpPr>
          <p:nvPr>
            <p:ph type="sldNum" sz="quarter" idx="11"/>
          </p:nvPr>
        </p:nvSpPr>
        <p:spPr/>
        <p:txBody>
          <a:bodyPr/>
          <a:lstStyle/>
          <a:p>
            <a:pPr defTabSz="685800">
              <a:buClr>
                <a:srgbClr val="000000"/>
              </a:buClr>
              <a:defRPr/>
            </a:pPr>
            <a:fld id="{028D1F5F-FDFE-419E-92F5-AE697F1EF5AA}" type="slidenum">
              <a:rPr lang="en-US" kern="0"/>
              <a:pPr defTabSz="685800">
                <a:buClr>
                  <a:srgbClr val="000000"/>
                </a:buClr>
                <a:defRPr/>
              </a:pPr>
              <a:t>22</a:t>
            </a:fld>
            <a:endParaRPr kern="0"/>
          </a:p>
        </p:txBody>
      </p:sp>
      <p:sp>
        <p:nvSpPr>
          <p:cNvPr id="517" name="Shape 517"/>
          <p:cNvSpPr>
            <a:spLocks noGrp="1"/>
          </p:cNvSpPr>
          <p:nvPr>
            <p:ph type="dt" sz="quarter" idx="12"/>
          </p:nvPr>
        </p:nvSpPr>
        <p:spPr/>
        <p:txBody>
          <a:bodyPr>
            <a:noAutofit/>
          </a:bodyPr>
          <a:lstStyle/>
          <a:p>
            <a:pPr defTabSz="685800">
              <a:buClr>
                <a:srgbClr val="000000"/>
              </a:buClr>
              <a:defRPr/>
            </a:pPr>
            <a:r>
              <a:rPr lang="en-US" kern="0"/>
              <a:t>6/13/18</a:t>
            </a:r>
            <a:endParaRPr kern="0"/>
          </a:p>
        </p:txBody>
      </p:sp>
      <p:pic>
        <p:nvPicPr>
          <p:cNvPr id="30726" name="Shape 518"/>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4495800"/>
            <a:ext cx="3033713" cy="102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9" name="Shape 519"/>
          <p:cNvSpPr txBox="1"/>
          <p:nvPr/>
        </p:nvSpPr>
        <p:spPr>
          <a:xfrm>
            <a:off x="5029200" y="228600"/>
            <a:ext cx="1828800" cy="457200"/>
          </a:xfrm>
          <a:prstGeom prst="rect">
            <a:avLst/>
          </a:prstGeom>
          <a:noFill/>
          <a:ln>
            <a:noFill/>
          </a:ln>
        </p:spPr>
        <p:txBody>
          <a:bodyPr spcFirstLastPara="1" lIns="68569" tIns="34275" rIns="68569" bIns="34275"/>
          <a:lstStyle/>
          <a:p>
            <a:pPr defTabSz="685800">
              <a:buClr>
                <a:srgbClr val="000000"/>
              </a:buClr>
              <a:buSzPts val="2800"/>
              <a:defRPr/>
            </a:pPr>
            <a:r>
              <a:rPr lang="en-US" sz="2100" b="1" kern="0">
                <a:solidFill>
                  <a:srgbClr val="000000"/>
                </a:solidFill>
                <a:latin typeface="Calibri"/>
                <a:ea typeface="Calibri"/>
                <a:cs typeface="Calibri"/>
                <a:sym typeface="Calibri"/>
              </a:rPr>
              <a:t>Automatic</a:t>
            </a:r>
            <a:endParaRPr sz="2100" b="1" kern="0">
              <a:solidFill>
                <a:srgbClr val="000000"/>
              </a:solidFill>
              <a:latin typeface="Calibri"/>
              <a:ea typeface="Calibri"/>
              <a:cs typeface="Calibri"/>
              <a:sym typeface="Calibri"/>
            </a:endParaRPr>
          </a:p>
        </p:txBody>
      </p:sp>
      <p:sp>
        <p:nvSpPr>
          <p:cNvPr id="520" name="Shape 520"/>
          <p:cNvSpPr txBox="1"/>
          <p:nvPr/>
        </p:nvSpPr>
        <p:spPr>
          <a:xfrm>
            <a:off x="4992329" y="1211826"/>
            <a:ext cx="3238847" cy="3600450"/>
          </a:xfrm>
          <a:prstGeom prst="rect">
            <a:avLst/>
          </a:prstGeom>
          <a:noFill/>
          <a:ln>
            <a:noFill/>
          </a:ln>
        </p:spPr>
        <p:txBody>
          <a:bodyPr spcFirstLastPara="1" lIns="68569" tIns="34275" rIns="68569" bIns="34275"/>
          <a:lstStyle/>
          <a:p>
            <a:pPr marL="214313" indent="-214313" defTabSz="685800">
              <a:buClr>
                <a:srgbClr val="000000"/>
              </a:buClr>
              <a:buSzPts val="1800"/>
              <a:buFont typeface="Arial"/>
              <a:buChar char="•"/>
              <a:defRPr/>
            </a:pPr>
            <a:r>
              <a:rPr lang="en-US" sz="2000" kern="0" dirty="0">
                <a:solidFill>
                  <a:schemeClr val="accent6">
                    <a:lumMod val="50000"/>
                  </a:schemeClr>
                </a:solidFill>
                <a:latin typeface="Calibri"/>
                <a:ea typeface="Calibri"/>
                <a:cs typeface="Calibri"/>
                <a:sym typeface="Calibri"/>
              </a:rPr>
              <a:t>Contracted on/ after 1 January 2018 (DIEMS/ DEAF)</a:t>
            </a:r>
            <a:endParaRPr sz="2000" kern="0" dirty="0">
              <a:solidFill>
                <a:schemeClr val="accent6">
                  <a:lumMod val="50000"/>
                </a:schemeClr>
              </a:solidFill>
              <a:latin typeface="Calibri"/>
              <a:ea typeface="Calibri"/>
              <a:cs typeface="Calibri"/>
              <a:sym typeface="Calibri"/>
            </a:endParaRPr>
          </a:p>
          <a:p>
            <a:pPr marL="214313" indent="-214313" defTabSz="685800">
              <a:spcBef>
                <a:spcPts val="270"/>
              </a:spcBef>
              <a:buClr>
                <a:srgbClr val="000000"/>
              </a:buClr>
              <a:buSzPts val="1800"/>
              <a:buFont typeface="Arial"/>
              <a:buChar char="•"/>
              <a:defRPr/>
            </a:pPr>
            <a:r>
              <a:rPr lang="en-US" sz="2000" kern="0" dirty="0">
                <a:solidFill>
                  <a:schemeClr val="accent6">
                    <a:lumMod val="50000"/>
                  </a:schemeClr>
                </a:solidFill>
                <a:latin typeface="Calibri"/>
                <a:ea typeface="Calibri"/>
                <a:cs typeface="Calibri"/>
                <a:sym typeface="Calibri"/>
              </a:rPr>
              <a:t>Automatic contributions (1%) begin after 60 days of service</a:t>
            </a:r>
            <a:endParaRPr sz="2000" kern="0" dirty="0">
              <a:solidFill>
                <a:schemeClr val="accent6">
                  <a:lumMod val="50000"/>
                </a:schemeClr>
              </a:solidFill>
              <a:latin typeface="Arial"/>
              <a:cs typeface="Arial"/>
              <a:sym typeface="Arial"/>
            </a:endParaRPr>
          </a:p>
          <a:p>
            <a:pPr marL="214313" indent="-214313" defTabSz="685800">
              <a:spcBef>
                <a:spcPts val="270"/>
              </a:spcBef>
              <a:buClr>
                <a:srgbClr val="000000"/>
              </a:buClr>
              <a:buSzPts val="1800"/>
              <a:buFont typeface="Arial"/>
              <a:buChar char="•"/>
              <a:defRPr/>
            </a:pPr>
            <a:r>
              <a:rPr lang="en-US" sz="2000" kern="0" dirty="0">
                <a:solidFill>
                  <a:schemeClr val="accent6">
                    <a:lumMod val="50000"/>
                  </a:schemeClr>
                </a:solidFill>
                <a:latin typeface="Calibri"/>
                <a:ea typeface="Calibri"/>
                <a:cs typeface="Calibri"/>
                <a:sym typeface="Calibri"/>
              </a:rPr>
              <a:t>Matching contributions begin after two years of service</a:t>
            </a:r>
            <a:endParaRPr sz="2000" kern="0" dirty="0">
              <a:solidFill>
                <a:schemeClr val="accent6">
                  <a:lumMod val="50000"/>
                </a:schemeClr>
              </a:solidFill>
              <a:latin typeface="Arial"/>
              <a:cs typeface="Arial"/>
              <a:sym typeface="Arial"/>
            </a:endParaRPr>
          </a:p>
          <a:p>
            <a:pPr marL="214313" indent="-214313" defTabSz="685800">
              <a:spcBef>
                <a:spcPts val="270"/>
              </a:spcBef>
              <a:buClr>
                <a:srgbClr val="000000"/>
              </a:buClr>
              <a:buSzPts val="1800"/>
              <a:buFont typeface="Arial"/>
              <a:buChar char="•"/>
              <a:defRPr/>
            </a:pPr>
            <a:r>
              <a:rPr lang="en-US" sz="2000" kern="0" dirty="0">
                <a:solidFill>
                  <a:schemeClr val="accent6">
                    <a:lumMod val="50000"/>
                  </a:schemeClr>
                </a:solidFill>
                <a:latin typeface="Calibri"/>
                <a:ea typeface="Calibri"/>
                <a:cs typeface="Calibri"/>
                <a:sym typeface="Calibri"/>
              </a:rPr>
              <a:t>Automatic TSP enrollment at 3%</a:t>
            </a:r>
            <a:endParaRPr sz="2000" kern="0" dirty="0">
              <a:solidFill>
                <a:schemeClr val="accent6">
                  <a:lumMod val="50000"/>
                </a:schemeClr>
              </a:solidFill>
              <a:latin typeface="Arial"/>
              <a:cs typeface="Arial"/>
              <a:sym typeface="Arial"/>
            </a:endParaRPr>
          </a:p>
          <a:p>
            <a:pPr marL="214313" indent="-214313" defTabSz="685800">
              <a:spcBef>
                <a:spcPts val="270"/>
              </a:spcBef>
              <a:buClr>
                <a:srgbClr val="000000"/>
              </a:buClr>
              <a:buSzPts val="1800"/>
              <a:buFont typeface="Arial"/>
              <a:buChar char="•"/>
              <a:defRPr/>
            </a:pPr>
            <a:r>
              <a:rPr lang="en-US" sz="2000" kern="0" dirty="0">
                <a:solidFill>
                  <a:schemeClr val="accent6">
                    <a:lumMod val="50000"/>
                  </a:schemeClr>
                </a:solidFill>
                <a:latin typeface="Calibri"/>
                <a:ea typeface="Calibri"/>
                <a:cs typeface="Calibri"/>
                <a:sym typeface="Calibri"/>
              </a:rPr>
              <a:t>Automatic TSP re-enrollment each January</a:t>
            </a:r>
            <a:endParaRPr sz="2000" kern="0" dirty="0">
              <a:solidFill>
                <a:schemeClr val="accent6">
                  <a:lumMod val="50000"/>
                </a:schemeClr>
              </a:solidFill>
              <a:latin typeface="Arial"/>
              <a:cs typeface="Arial"/>
              <a:sym typeface="Arial"/>
            </a:endParaRPr>
          </a:p>
          <a:p>
            <a:pPr defTabSz="685800">
              <a:spcBef>
                <a:spcPts val="210"/>
              </a:spcBef>
              <a:buClr>
                <a:srgbClr val="000000"/>
              </a:buClr>
              <a:buSzPts val="1400"/>
              <a:defRPr/>
            </a:pPr>
            <a:endParaRPr sz="1050" kern="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8206936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5">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15">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15">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15">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55613" y="130175"/>
            <a:ext cx="8688387" cy="1417638"/>
          </a:xfrm>
        </p:spPr>
        <p:txBody>
          <a:bodyPr/>
          <a:lstStyle/>
          <a:p>
            <a:r>
              <a:rPr lang="en-US" altLang="en-US" smtClean="0">
                <a:ea typeface="ＭＳ Ｐゴシック" charset="-128"/>
              </a:rPr>
              <a:t>Taxes on Tax-Advantaged Accounts</a:t>
            </a:r>
          </a:p>
        </p:txBody>
      </p:sp>
      <p:sp>
        <p:nvSpPr>
          <p:cNvPr id="26627"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981EC5C6-020D-4A94-9FD9-763AB7ACF557}" type="slidenum">
              <a:rPr lang="en-US" altLang="en-US" smtClean="0">
                <a:solidFill>
                  <a:srgbClr val="787863"/>
                </a:solidFill>
                <a:latin typeface="Franklin Gothic Medium" charset="0"/>
              </a:rPr>
              <a:pPr eaLnBrk="1" hangingPunct="1"/>
              <a:t>23</a:t>
            </a:fld>
            <a:endParaRPr lang="en-US" altLang="en-US" smtClean="0">
              <a:solidFill>
                <a:srgbClr val="787863"/>
              </a:solidFill>
              <a:latin typeface="Franklin Gothic Medium" charset="0"/>
            </a:endParaRPr>
          </a:p>
        </p:txBody>
      </p:sp>
      <p:sp>
        <p:nvSpPr>
          <p:cNvPr id="6" name="Content Placeholder 3"/>
          <p:cNvSpPr txBox="1">
            <a:spLocks/>
          </p:cNvSpPr>
          <p:nvPr/>
        </p:nvSpPr>
        <p:spPr bwMode="auto">
          <a:xfrm>
            <a:off x="414338" y="1822450"/>
            <a:ext cx="8032750" cy="4398963"/>
          </a:xfrm>
          <a:prstGeom prst="rect">
            <a:avLst/>
          </a:prstGeom>
          <a:noFill/>
          <a:ln w="9525">
            <a:noFill/>
            <a:miter lim="800000"/>
            <a:headEnd/>
            <a:tailEnd/>
          </a:ln>
        </p:spPr>
        <p:txBody>
          <a:bodyPr lIns="0" tIns="0" rIns="0" bIns="0"/>
          <a:lstStyle/>
          <a:p>
            <a:pPr marL="438150" indent="-438150">
              <a:spcAft>
                <a:spcPts val="0"/>
              </a:spcAft>
              <a:buClr>
                <a:srgbClr val="5A1705"/>
              </a:buClr>
              <a:buSzPct val="75000"/>
              <a:buFont typeface="Wingdings" pitchFamily="2" charset="2"/>
              <a:buNone/>
              <a:defRPr/>
            </a:pPr>
            <a:r>
              <a:rPr lang="en-US" sz="3200" dirty="0">
                <a:solidFill>
                  <a:srgbClr val="595959"/>
                </a:solidFill>
                <a:latin typeface="Franklin Gothic Medium" pitchFamily="34" charset="0"/>
                <a:ea typeface="ＭＳ Ｐゴシック" pitchFamily="34" charset="-128"/>
                <a:cs typeface="ＭＳ Ｐゴシック" pitchFamily="-112" charset="-128"/>
              </a:rPr>
              <a:t>Tax-deferred:</a:t>
            </a:r>
          </a:p>
          <a:p>
            <a:pPr marL="438150" indent="-438150">
              <a:spcAft>
                <a:spcPts val="0"/>
              </a:spcAft>
              <a:buClr>
                <a:srgbClr val="5A1705"/>
              </a:buClr>
              <a:buSzPct val="75000"/>
              <a:buFont typeface="Wingdings" pitchFamily="2" charset="2"/>
              <a:buChar char="u"/>
              <a:defRPr/>
            </a:pPr>
            <a:r>
              <a:rPr lang="en-US" sz="3200" dirty="0">
                <a:latin typeface="+mn-lt"/>
                <a:ea typeface="ＭＳ Ｐゴシック" pitchFamily="34" charset="-128"/>
                <a:cs typeface="ＭＳ Ｐゴシック" pitchFamily="-112" charset="-128"/>
              </a:rPr>
              <a:t>Taxes are deferred until you withdraw money</a:t>
            </a:r>
          </a:p>
          <a:p>
            <a:pPr marL="438150" indent="-438150">
              <a:spcAft>
                <a:spcPts val="0"/>
              </a:spcAft>
              <a:buClr>
                <a:srgbClr val="5A1705"/>
              </a:buClr>
              <a:buSzPct val="75000"/>
              <a:buFont typeface="Wingdings" pitchFamily="2" charset="2"/>
              <a:buChar char="u"/>
              <a:defRPr/>
            </a:pPr>
            <a:r>
              <a:rPr lang="en-US" sz="3200" dirty="0">
                <a:latin typeface="+mn-lt"/>
                <a:ea typeface="ＭＳ Ｐゴシック" pitchFamily="34" charset="-128"/>
                <a:cs typeface="ＭＳ Ｐゴシック" pitchFamily="-112" charset="-128"/>
              </a:rPr>
              <a:t>Employer or individually sponsored</a:t>
            </a:r>
          </a:p>
          <a:p>
            <a:pPr marL="438150" indent="-438150">
              <a:spcAft>
                <a:spcPts val="0"/>
              </a:spcAft>
              <a:buClr>
                <a:srgbClr val="5A1705"/>
              </a:buClr>
              <a:buSzPct val="75000"/>
              <a:buFont typeface="Wingdings" pitchFamily="2" charset="2"/>
              <a:buChar char="u"/>
              <a:defRPr/>
            </a:pPr>
            <a:r>
              <a:rPr lang="en-US" sz="3200" dirty="0" smtClean="0">
                <a:latin typeface="+mn-lt"/>
                <a:ea typeface="ＭＳ Ｐゴシック" pitchFamily="34" charset="-128"/>
                <a:cs typeface="ＭＳ Ｐゴシック" pitchFamily="-112" charset="-128"/>
              </a:rPr>
              <a:t>Traditional: TSP</a:t>
            </a:r>
            <a:r>
              <a:rPr lang="en-US" sz="3200" dirty="0">
                <a:latin typeface="+mn-lt"/>
                <a:ea typeface="ＭＳ Ｐゴシック" pitchFamily="34" charset="-128"/>
                <a:cs typeface="ＭＳ Ｐゴシック" pitchFamily="-112" charset="-128"/>
              </a:rPr>
              <a:t>, 401(k</a:t>
            </a:r>
            <a:r>
              <a:rPr lang="en-US" sz="3200" dirty="0" smtClean="0">
                <a:latin typeface="+mn-lt"/>
                <a:ea typeface="ＭＳ Ｐゴシック" pitchFamily="34" charset="-128"/>
                <a:cs typeface="ＭＳ Ｐゴシック" pitchFamily="-112" charset="-128"/>
              </a:rPr>
              <a:t>), IRA;</a:t>
            </a:r>
          </a:p>
          <a:p>
            <a:pPr marL="438150" indent="-438150">
              <a:spcAft>
                <a:spcPts val="0"/>
              </a:spcAft>
              <a:buClr>
                <a:srgbClr val="5A1705"/>
              </a:buClr>
              <a:buSzPct val="75000"/>
              <a:buFont typeface="Wingdings" pitchFamily="2" charset="2"/>
              <a:buChar char="u"/>
              <a:defRPr/>
            </a:pPr>
            <a:r>
              <a:rPr lang="en-US" sz="3200" dirty="0" smtClean="0">
                <a:latin typeface="+mn-lt"/>
                <a:ea typeface="ＭＳ Ｐゴシック" pitchFamily="34" charset="-128"/>
                <a:cs typeface="ＭＳ Ｐゴシック" pitchFamily="-112" charset="-128"/>
              </a:rPr>
              <a:t>SIMPLE </a:t>
            </a:r>
            <a:r>
              <a:rPr lang="en-US" sz="3200" dirty="0">
                <a:latin typeface="+mn-lt"/>
                <a:ea typeface="ＭＳ Ｐゴシック" pitchFamily="34" charset="-128"/>
                <a:cs typeface="ＭＳ Ｐゴシック" pitchFamily="-112" charset="-128"/>
              </a:rPr>
              <a:t>IRA</a:t>
            </a:r>
            <a:r>
              <a:rPr lang="en-US" sz="3200" dirty="0" smtClean="0">
                <a:latin typeface="+mn-lt"/>
                <a:ea typeface="ＭＳ Ｐゴシック" pitchFamily="34" charset="-128"/>
                <a:cs typeface="ＭＳ Ｐゴシック" pitchFamily="-112" charset="-128"/>
              </a:rPr>
              <a:t>, </a:t>
            </a:r>
            <a:r>
              <a:rPr lang="en-US" sz="3200" dirty="0">
                <a:latin typeface="+mn-lt"/>
                <a:ea typeface="ＭＳ Ｐゴシック" pitchFamily="34" charset="-128"/>
                <a:cs typeface="ＭＳ Ｐゴシック" pitchFamily="-112" charset="-128"/>
              </a:rPr>
              <a:t>SEP-IRA</a:t>
            </a:r>
          </a:p>
          <a:p>
            <a:pPr marL="438150" indent="-438150">
              <a:spcAft>
                <a:spcPts val="0"/>
              </a:spcAft>
              <a:buClr>
                <a:srgbClr val="5A1705"/>
              </a:buClr>
              <a:buSzPct val="75000"/>
              <a:buFont typeface="Wingdings" pitchFamily="2" charset="2"/>
              <a:buNone/>
              <a:defRPr/>
            </a:pPr>
            <a:r>
              <a:rPr lang="en-US" sz="3200" dirty="0">
                <a:solidFill>
                  <a:srgbClr val="595959"/>
                </a:solidFill>
                <a:latin typeface="Franklin Gothic Medium" pitchFamily="34" charset="0"/>
                <a:ea typeface="ＭＳ Ｐゴシック" pitchFamily="34" charset="-128"/>
                <a:cs typeface="ＭＳ Ｐゴシック" pitchFamily="-112" charset="-128"/>
              </a:rPr>
              <a:t>Tax-advantaged:</a:t>
            </a:r>
          </a:p>
          <a:p>
            <a:pPr marL="438150" indent="-438150">
              <a:spcAft>
                <a:spcPts val="0"/>
              </a:spcAft>
              <a:buClr>
                <a:srgbClr val="5A1705"/>
              </a:buClr>
              <a:buSzPct val="75000"/>
              <a:buFont typeface="Wingdings" pitchFamily="2" charset="2"/>
              <a:buChar char="u"/>
              <a:defRPr/>
            </a:pPr>
            <a:r>
              <a:rPr lang="en-US" sz="3200" dirty="0" smtClean="0">
                <a:latin typeface="+mn-lt"/>
                <a:ea typeface="ＭＳ Ｐゴシック" pitchFamily="34" charset="-128"/>
                <a:cs typeface="ＭＳ Ｐゴシック" pitchFamily="-112" charset="-128"/>
              </a:rPr>
              <a:t>Roth TSP, </a:t>
            </a:r>
            <a:r>
              <a:rPr lang="en-US" sz="3200" dirty="0" smtClean="0">
                <a:latin typeface="+mn-lt"/>
                <a:ea typeface="ＭＳ Ｐゴシック" pitchFamily="34" charset="-128"/>
                <a:cs typeface="ＭＳ Ｐゴシック" pitchFamily="-112" charset="-128"/>
              </a:rPr>
              <a:t>Roth </a:t>
            </a:r>
            <a:r>
              <a:rPr lang="en-US" sz="3200" dirty="0">
                <a:latin typeface="+mn-lt"/>
                <a:ea typeface="ＭＳ Ｐゴシック" pitchFamily="34" charset="-128"/>
                <a:cs typeface="ＭＳ Ｐゴシック" pitchFamily="-112" charset="-128"/>
              </a:rPr>
              <a:t>IRA</a:t>
            </a:r>
          </a:p>
          <a:p>
            <a:pPr marL="438150" indent="-438150">
              <a:spcAft>
                <a:spcPts val="0"/>
              </a:spcAft>
              <a:buClr>
                <a:srgbClr val="5A1705"/>
              </a:buClr>
              <a:buSzPct val="75000"/>
              <a:buFont typeface="Wingdings" pitchFamily="2" charset="2"/>
              <a:buChar char="u"/>
              <a:defRPr/>
            </a:pPr>
            <a:r>
              <a:rPr lang="en-US" sz="3200" dirty="0">
                <a:latin typeface="+mn-lt"/>
                <a:ea typeface="ＭＳ Ｐゴシック" pitchFamily="34" charset="-128"/>
                <a:cs typeface="ＭＳ Ｐゴシック" pitchFamily="-112" charset="-128"/>
              </a:rPr>
              <a:t>Non-deductible Traditional IRA</a:t>
            </a:r>
          </a:p>
          <a:p>
            <a:pPr marL="438150" indent="-438150" eaLnBrk="0" hangingPunct="0">
              <a:spcAft>
                <a:spcPts val="0"/>
              </a:spcAft>
              <a:buClr>
                <a:srgbClr val="5A1705"/>
              </a:buClr>
              <a:buSzPct val="75000"/>
              <a:buFont typeface="Wingdings" pitchFamily="2" charset="2"/>
              <a:buChar char="u"/>
              <a:defRPr/>
            </a:pPr>
            <a:endParaRPr lang="en-US" sz="3200" dirty="0">
              <a:latin typeface="+mn-lt"/>
              <a:ea typeface="ＭＳ Ｐゴシック" pitchFamily="34" charset="-128"/>
              <a:cs typeface="ＭＳ Ｐゴシック" pitchFamily="-112" charset="-128"/>
            </a:endParaRPr>
          </a:p>
        </p:txBody>
      </p:sp>
    </p:spTree>
    <p:extLst>
      <p:ext uri="{BB962C8B-B14F-4D97-AF65-F5344CB8AC3E}">
        <p14:creationId xmlns:p14="http://schemas.microsoft.com/office/powerpoint/2010/main" val="10025832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Saving </a:t>
            </a:r>
            <a:r>
              <a:rPr lang="en-US" dirty="0"/>
              <a:t>in the Thrift Savings </a:t>
            </a:r>
            <a:r>
              <a:rPr lang="en-US" dirty="0" smtClean="0"/>
              <a:t>Plan</a:t>
            </a:r>
            <a:endParaRPr lang="en-US" dirty="0"/>
          </a:p>
        </p:txBody>
      </p:sp>
      <p:sp>
        <p:nvSpPr>
          <p:cNvPr id="3" name="Text Placeholder 2"/>
          <p:cNvSpPr>
            <a:spLocks noGrp="1"/>
          </p:cNvSpPr>
          <p:nvPr>
            <p:ph type="body" idx="1"/>
          </p:nvPr>
        </p:nvSpPr>
        <p:spPr/>
        <p:txBody>
          <a:bodyPr/>
          <a:lstStyle/>
          <a:p>
            <a:r>
              <a:rPr lang="en-US" dirty="0" smtClean="0"/>
              <a:t>Getting </a:t>
            </a:r>
            <a:r>
              <a:rPr lang="en-US" dirty="0"/>
              <a:t>the most bang for your </a:t>
            </a:r>
            <a:r>
              <a:rPr lang="en-US" dirty="0" smtClean="0"/>
              <a:t>buck</a:t>
            </a:r>
            <a:endParaRPr lang="en-US" dirty="0"/>
          </a:p>
        </p:txBody>
      </p:sp>
      <p:sp>
        <p:nvSpPr>
          <p:cNvPr id="4" name="Slide Number Placeholder 1"/>
          <p:cNvSpPr>
            <a:spLocks noGrp="1"/>
          </p:cNvSpPr>
          <p:nvPr>
            <p:ph type="sldNum" sz="quarter" idx="4"/>
          </p:nvPr>
        </p:nvSpPr>
        <p:spPr>
          <a:xfrm>
            <a:off x="8839200" y="6629400"/>
            <a:ext cx="314036" cy="256308"/>
          </a:xfrm>
          <a:solidFill>
            <a:schemeClr val="accent6">
              <a:lumMod val="20000"/>
              <a:lumOff val="80000"/>
            </a:schemeClr>
          </a:solid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smtClean="0">
                <a:ln>
                  <a:noFill/>
                </a:ln>
                <a:solidFill>
                  <a:srgbClr val="CFAF22"/>
                </a:solidFill>
                <a:effectLst/>
                <a:uLnTx/>
                <a:uFillTx/>
                <a:latin typeface="Gill Sans MT" panose="020B0502020104020203" pitchFamily="34" charset="0"/>
                <a:ea typeface="ＭＳ Ｐゴシック" charset="-128"/>
                <a:cs typeface="+mn-cs"/>
              </a:rPr>
              <a:t>27</a:t>
            </a:r>
            <a:endParaRPr kumimoji="0" lang="en-US" sz="1600" b="1" i="0" u="none" strike="noStrike" kern="1200" cap="none" spc="0" normalizeH="0" baseline="0" noProof="0" dirty="0">
              <a:ln>
                <a:noFill/>
              </a:ln>
              <a:solidFill>
                <a:srgbClr val="CFAF22"/>
              </a:solidFill>
              <a:effectLst/>
              <a:uLnTx/>
              <a:uFillTx/>
              <a:latin typeface="Gill Sans MT" panose="020B0502020104020203" pitchFamily="34" charset="0"/>
              <a:ea typeface="ＭＳ Ｐゴシック" charset="-128"/>
              <a:cs typeface="+mn-cs"/>
            </a:endParaRPr>
          </a:p>
        </p:txBody>
      </p:sp>
    </p:spTree>
    <p:extLst>
      <p:ext uri="{BB962C8B-B14F-4D97-AF65-F5344CB8AC3E}">
        <p14:creationId xmlns:p14="http://schemas.microsoft.com/office/powerpoint/2010/main" val="42709412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4" descr="SLD 38.psd"/>
          <p:cNvPicPr>
            <a:picLocks noChangeAspect="1"/>
          </p:cNvPicPr>
          <p:nvPr/>
        </p:nvPicPr>
        <p:blipFill>
          <a:blip r:embed="rId2">
            <a:extLst>
              <a:ext uri="{28A0092B-C50C-407E-A947-70E740481C1C}">
                <a14:useLocalDpi xmlns:a14="http://schemas.microsoft.com/office/drawing/2010/main" val="0"/>
              </a:ext>
            </a:extLst>
          </a:blip>
          <a:srcRect b="2266"/>
          <a:stretch>
            <a:fillRect/>
          </a:stretch>
        </p:blipFill>
        <p:spPr bwMode="auto">
          <a:xfrm>
            <a:off x="1588" y="0"/>
            <a:ext cx="9140825" cy="670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itle 1"/>
          <p:cNvSpPr>
            <a:spLocks noGrp="1"/>
          </p:cNvSpPr>
          <p:nvPr>
            <p:ph type="title"/>
          </p:nvPr>
        </p:nvSpPr>
        <p:spPr/>
        <p:txBody>
          <a:bodyPr/>
          <a:lstStyle/>
          <a:p>
            <a:pPr eaLnBrk="1" hangingPunct="1">
              <a:lnSpc>
                <a:spcPts val="4900"/>
              </a:lnSpc>
            </a:pPr>
            <a:r>
              <a:rPr lang="en-US" altLang="en-US" smtClean="0">
                <a:ea typeface="ＭＳ Ｐゴシック" charset="-128"/>
              </a:rPr>
              <a:t>TSP Enrollment and Account Access</a:t>
            </a:r>
          </a:p>
        </p:txBody>
      </p:sp>
      <p:sp>
        <p:nvSpPr>
          <p:cNvPr id="48132"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6532E06D-181B-4183-A388-172010EC05F4}" type="slidenum">
              <a:rPr lang="en-US" altLang="en-US" smtClean="0">
                <a:solidFill>
                  <a:srgbClr val="787863"/>
                </a:solidFill>
                <a:latin typeface="Franklin Gothic Medium" charset="0"/>
              </a:rPr>
              <a:pPr eaLnBrk="1" hangingPunct="1"/>
              <a:t>25</a:t>
            </a:fld>
            <a:endParaRPr lang="en-US" altLang="en-US" smtClean="0">
              <a:solidFill>
                <a:srgbClr val="787863"/>
              </a:solidFill>
              <a:latin typeface="Franklin Gothic Medium" charset="0"/>
            </a:endParaRPr>
          </a:p>
        </p:txBody>
      </p:sp>
      <p:graphicFrame>
        <p:nvGraphicFramePr>
          <p:cNvPr id="4" name="Content Placeholder 3"/>
          <p:cNvGraphicFramePr>
            <a:graphicFrameLocks noGrp="1"/>
          </p:cNvGraphicFramePr>
          <p:nvPr>
            <p:ph idx="4294967295"/>
          </p:nvPr>
        </p:nvGraphicFramePr>
        <p:xfrm>
          <a:off x="384628" y="707117"/>
          <a:ext cx="7924800" cy="4632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82737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MYPAY</a:t>
            </a:r>
            <a:endParaRPr lang="en-US" dirty="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570259" y="1981201"/>
            <a:ext cx="6003483" cy="3734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38250" y="1828801"/>
            <a:ext cx="6667500" cy="4695825"/>
          </a:xfrm>
          <a:prstGeom prst="rect">
            <a:avLst/>
          </a:prstGeom>
        </p:spPr>
      </p:pic>
    </p:spTree>
    <p:extLst>
      <p:ext uri="{BB962C8B-B14F-4D97-AF65-F5344CB8AC3E}">
        <p14:creationId xmlns:p14="http://schemas.microsoft.com/office/powerpoint/2010/main" val="5652843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6898"/>
            <a:ext cx="5257800" cy="514350"/>
          </a:xfrm>
          <a:prstGeom prst="rect">
            <a:avLst/>
          </a:prstGeom>
        </p:spPr>
        <p:txBody>
          <a:bodyPr>
            <a:noAutofit/>
          </a:bodyPr>
          <a:lstStyle/>
          <a:p>
            <a:r>
              <a:rPr lang="en-US" sz="3600" dirty="0" smtClean="0">
                <a:solidFill>
                  <a:schemeClr val="tx1"/>
                </a:solidFill>
              </a:rPr>
              <a:t>myPay Main Menu</a:t>
            </a:r>
            <a:endParaRPr lang="en-US" sz="3600" dirty="0">
              <a:solidFill>
                <a:schemeClr val="tx1"/>
              </a:solidFill>
            </a:endParaRPr>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b="86281"/>
          <a:stretch/>
        </p:blipFill>
        <p:spPr>
          <a:xfrm>
            <a:off x="2000249" y="1314450"/>
            <a:ext cx="4743450" cy="342900"/>
          </a:xfrm>
          <a:prstGeom prst="rect">
            <a:avLst/>
          </a:prstGeom>
        </p:spPr>
      </p:pic>
      <p:graphicFrame>
        <p:nvGraphicFramePr>
          <p:cNvPr id="7" name="Table 6"/>
          <p:cNvGraphicFramePr>
            <a:graphicFrameLocks noGrp="1"/>
          </p:cNvGraphicFramePr>
          <p:nvPr>
            <p:extLst/>
          </p:nvPr>
        </p:nvGraphicFramePr>
        <p:xfrm>
          <a:off x="2114552" y="1725222"/>
          <a:ext cx="4514849" cy="4114800"/>
        </p:xfrm>
        <a:graphic>
          <a:graphicData uri="http://schemas.openxmlformats.org/drawingml/2006/table">
            <a:tbl>
              <a:tblPr firstRow="1" bandRow="1">
                <a:effectLst/>
                <a:tableStyleId>{073A0DAA-6AF3-43AB-8588-CEC1D06C72B9}</a:tableStyleId>
              </a:tblPr>
              <a:tblGrid>
                <a:gridCol w="4514849">
                  <a:extLst>
                    <a:ext uri="{9D8B030D-6E8A-4147-A177-3AD203B41FA5}">
                      <a16:colId xmlns:a16="http://schemas.microsoft.com/office/drawing/2014/main" val="20000"/>
                    </a:ext>
                  </a:extLst>
                </a:gridCol>
              </a:tblGrid>
              <a:tr h="205740">
                <a:tc>
                  <a:txBody>
                    <a:bodyPr/>
                    <a:lstStyle/>
                    <a:p>
                      <a:pPr algn="ctr"/>
                      <a:r>
                        <a:rPr lang="en-US" sz="900" dirty="0" smtClean="0">
                          <a:latin typeface="Gill Sans MT" panose="020B0502020104020203" pitchFamily="34" charset="0"/>
                        </a:rPr>
                        <a:t>Your Army Active Duty Pay Account</a:t>
                      </a:r>
                      <a:endParaRPr lang="en-US" sz="900" dirty="0">
                        <a:latin typeface="Gill Sans MT" panose="020B0502020104020203" pitchFamily="34" charset="0"/>
                      </a:endParaRPr>
                    </a:p>
                  </a:txBody>
                  <a:tcPr marL="68580" marR="68580" marT="34290" marB="34290">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3909060">
                <a:tc>
                  <a:txBody>
                    <a:bodyPr/>
                    <a:lstStyle/>
                    <a:p>
                      <a:pPr marL="171450" indent="-171450" algn="l">
                        <a:buFont typeface="Arial" panose="020B0604020202020204" pitchFamily="34" charset="0"/>
                        <a:buChar char="•"/>
                      </a:pPr>
                      <a:r>
                        <a:rPr lang="en-US" sz="900" dirty="0" smtClean="0">
                          <a:latin typeface="Gill Sans MT" panose="020B0502020104020203" pitchFamily="34" charset="0"/>
                        </a:rPr>
                        <a:t>Leave and Earnings Statement (LES)</a:t>
                      </a:r>
                    </a:p>
                    <a:p>
                      <a:pPr marL="171450" indent="-171450" algn="l">
                        <a:buFont typeface="Arial" panose="020B0604020202020204" pitchFamily="34" charset="0"/>
                        <a:buChar char="•"/>
                      </a:pPr>
                      <a:r>
                        <a:rPr lang="en-US" sz="900" dirty="0" smtClean="0">
                          <a:latin typeface="Gill Sans MT" panose="020B0502020104020203" pitchFamily="34" charset="0"/>
                        </a:rPr>
                        <a:t>Personal Statement</a:t>
                      </a:r>
                      <a:r>
                        <a:rPr lang="en-US" sz="900" baseline="0" dirty="0" smtClean="0">
                          <a:latin typeface="Gill Sans MT" panose="020B0502020104020203" pitchFamily="34" charset="0"/>
                        </a:rPr>
                        <a:t> of Military Compensation (PSMC)</a:t>
                      </a:r>
                    </a:p>
                    <a:p>
                      <a:pPr algn="l"/>
                      <a:r>
                        <a:rPr lang="en-US" sz="900" b="1" baseline="0" dirty="0" smtClean="0">
                          <a:solidFill>
                            <a:srgbClr val="000000"/>
                          </a:solidFill>
                          <a:latin typeface="Gill Sans MT" panose="020B0502020104020203" pitchFamily="34" charset="0"/>
                        </a:rPr>
                        <a:t>Blended Retirement System (BRS) Opt-in</a:t>
                      </a:r>
                    </a:p>
                    <a:p>
                      <a:pPr marL="628650" lvl="1" indent="-171450" algn="l">
                        <a:buFont typeface="Arial" panose="020B0604020202020204" pitchFamily="34" charset="0"/>
                        <a:buChar char="•"/>
                      </a:pPr>
                      <a:r>
                        <a:rPr lang="en-US" sz="900" baseline="0" dirty="0" smtClean="0">
                          <a:latin typeface="Gill Sans MT" panose="020B0502020104020203" pitchFamily="34" charset="0"/>
                        </a:rPr>
                        <a:t>Opt into the Blended Retirement System</a:t>
                      </a:r>
                    </a:p>
                    <a:p>
                      <a:pPr algn="l"/>
                      <a:r>
                        <a:rPr lang="en-US" sz="900" b="1" baseline="0" dirty="0" smtClean="0">
                          <a:solidFill>
                            <a:srgbClr val="000000"/>
                          </a:solidFill>
                          <a:latin typeface="Gill Sans MT" panose="020B0502020104020203" pitchFamily="34" charset="0"/>
                        </a:rPr>
                        <a:t>Savings Deposit Program (SDP)</a:t>
                      </a:r>
                    </a:p>
                    <a:p>
                      <a:pPr marL="628650" lvl="1" indent="-171450" algn="l">
                        <a:buFont typeface="Arial" panose="020B0604020202020204" pitchFamily="34" charset="0"/>
                        <a:buChar char="•"/>
                      </a:pPr>
                      <a:r>
                        <a:rPr lang="en-US" sz="900" baseline="0" dirty="0" smtClean="0">
                          <a:latin typeface="Gill Sans MT" panose="020B0502020104020203" pitchFamily="34" charset="0"/>
                        </a:rPr>
                        <a:t>SDP Statement / Withdrawal Request</a:t>
                      </a:r>
                    </a:p>
                    <a:p>
                      <a:pPr algn="l"/>
                      <a:r>
                        <a:rPr lang="en-US" sz="900" b="1" baseline="0" dirty="0" smtClean="0">
                          <a:solidFill>
                            <a:srgbClr val="000000"/>
                          </a:solidFill>
                          <a:latin typeface="Gill Sans MT" panose="020B0502020104020203" pitchFamily="34" charset="0"/>
                        </a:rPr>
                        <a:t>Pay Changes:</a:t>
                      </a:r>
                    </a:p>
                    <a:p>
                      <a:pPr marL="628650" lvl="1" indent="-171450" algn="l">
                        <a:buFont typeface="Arial" panose="020B0604020202020204" pitchFamily="34" charset="0"/>
                        <a:buChar char="•"/>
                      </a:pPr>
                      <a:r>
                        <a:rPr lang="en-US" sz="900" baseline="0" dirty="0" smtClean="0">
                          <a:latin typeface="Gill Sans MT" panose="020B0502020104020203" pitchFamily="34" charset="0"/>
                        </a:rPr>
                        <a:t>Allotments</a:t>
                      </a:r>
                    </a:p>
                    <a:p>
                      <a:pPr marL="628650" lvl="1" indent="-171450" algn="l">
                        <a:buFont typeface="Arial" panose="020B0604020202020204" pitchFamily="34" charset="0"/>
                        <a:buChar char="•"/>
                      </a:pPr>
                      <a:r>
                        <a:rPr lang="en-US" sz="900" baseline="0" dirty="0" smtClean="0">
                          <a:latin typeface="Gill Sans MT" panose="020B0502020104020203" pitchFamily="34" charset="0"/>
                        </a:rPr>
                        <a:t>Turn on/off Hard Copy of LES</a:t>
                      </a:r>
                    </a:p>
                    <a:p>
                      <a:pPr algn="l"/>
                      <a:r>
                        <a:rPr lang="en-US" sz="900" b="1" baseline="0" dirty="0" smtClean="0">
                          <a:solidFill>
                            <a:srgbClr val="000000"/>
                          </a:solidFill>
                          <a:latin typeface="Gill Sans MT" panose="020B0502020104020203" pitchFamily="34" charset="0"/>
                        </a:rPr>
                        <a:t>Direct Deposit:</a:t>
                      </a:r>
                    </a:p>
                    <a:p>
                      <a:pPr marL="628650" lvl="1" indent="-171450" algn="l">
                        <a:buFont typeface="Arial" panose="020B0604020202020204" pitchFamily="34" charset="0"/>
                        <a:buChar char="•"/>
                      </a:pPr>
                      <a:r>
                        <a:rPr lang="en-US" sz="900" baseline="0" dirty="0" smtClean="0">
                          <a:latin typeface="Gill Sans MT" panose="020B0502020104020203" pitchFamily="34" charset="0"/>
                        </a:rPr>
                        <a:t>Net Pay EFT</a:t>
                      </a:r>
                    </a:p>
                    <a:p>
                      <a:pPr marL="628650" lvl="1" indent="-171450" algn="l">
                        <a:buFont typeface="Arial" panose="020B0604020202020204" pitchFamily="34" charset="0"/>
                        <a:buChar char="•"/>
                      </a:pPr>
                      <a:r>
                        <a:rPr lang="en-US" sz="900" baseline="0" dirty="0" smtClean="0">
                          <a:latin typeface="Gill Sans MT" panose="020B0502020104020203" pitchFamily="34" charset="0"/>
                        </a:rPr>
                        <a:t>Travel EFT</a:t>
                      </a:r>
                    </a:p>
                    <a:p>
                      <a:pPr marL="628650" lvl="1" indent="-171450" algn="l">
                        <a:buFont typeface="Arial" panose="020B0604020202020204" pitchFamily="34" charset="0"/>
                        <a:buChar char="•"/>
                      </a:pPr>
                      <a:r>
                        <a:rPr lang="en-US" sz="900" baseline="0" dirty="0" smtClean="0">
                          <a:latin typeface="Gill Sans MT" panose="020B0502020104020203" pitchFamily="34" charset="0"/>
                        </a:rPr>
                        <a:t>Miscellaneous EFT</a:t>
                      </a:r>
                    </a:p>
                    <a:p>
                      <a:pPr algn="l"/>
                      <a:r>
                        <a:rPr lang="en-US" sz="900" b="1" baseline="0" dirty="0" smtClean="0">
                          <a:solidFill>
                            <a:srgbClr val="000000"/>
                          </a:solidFill>
                          <a:latin typeface="Gill Sans MT" panose="020B0502020104020203" pitchFamily="34" charset="0"/>
                        </a:rPr>
                        <a:t>Taxes:</a:t>
                      </a:r>
                    </a:p>
                    <a:p>
                      <a:pPr marL="628650" lvl="1" indent="-171450" algn="l">
                        <a:buFont typeface="Arial" panose="020B0604020202020204" pitchFamily="34" charset="0"/>
                        <a:buChar char="•"/>
                      </a:pPr>
                      <a:r>
                        <a:rPr lang="en-US" sz="900" baseline="0" dirty="0" smtClean="0">
                          <a:latin typeface="Gill Sans MT" panose="020B0502020104020203" pitchFamily="34" charset="0"/>
                        </a:rPr>
                        <a:t>Federal Withholding</a:t>
                      </a:r>
                    </a:p>
                    <a:p>
                      <a:pPr marL="628650" lvl="1" indent="-171450" algn="l">
                        <a:buFont typeface="Arial" panose="020B0604020202020204" pitchFamily="34" charset="0"/>
                        <a:buChar char="•"/>
                      </a:pPr>
                      <a:r>
                        <a:rPr lang="en-US" sz="900" baseline="0" dirty="0" smtClean="0">
                          <a:latin typeface="Gill Sans MT" panose="020B0502020104020203" pitchFamily="34" charset="0"/>
                        </a:rPr>
                        <a:t>State Withholding</a:t>
                      </a:r>
                    </a:p>
                    <a:p>
                      <a:pPr marL="628650" lvl="1" indent="-171450" algn="l">
                        <a:buFont typeface="Arial" panose="020B0604020202020204" pitchFamily="34" charset="0"/>
                        <a:buChar char="•"/>
                      </a:pPr>
                      <a:r>
                        <a:rPr lang="en-US" sz="900" baseline="0" dirty="0" smtClean="0">
                          <a:latin typeface="Gill Sans MT" panose="020B0502020104020203" pitchFamily="34" charset="0"/>
                        </a:rPr>
                        <a:t>Tax Statement (W-2)</a:t>
                      </a:r>
                    </a:p>
                    <a:p>
                      <a:pPr marL="628650" lvl="1" indent="-171450" algn="l">
                        <a:buFont typeface="Arial" panose="020B0604020202020204" pitchFamily="34" charset="0"/>
                        <a:buChar char="•"/>
                      </a:pPr>
                      <a:r>
                        <a:rPr lang="en-US" sz="900" baseline="0" dirty="0" smtClean="0">
                          <a:latin typeface="Gill Sans MT" panose="020B0502020104020203" pitchFamily="34" charset="0"/>
                        </a:rPr>
                        <a:t>IRS Form 1095</a:t>
                      </a:r>
                    </a:p>
                    <a:p>
                      <a:pPr marL="628650" lvl="1" indent="-171450" algn="l">
                        <a:buFont typeface="Arial" panose="020B0604020202020204" pitchFamily="34" charset="0"/>
                        <a:buChar char="•"/>
                      </a:pPr>
                      <a:r>
                        <a:rPr lang="en-US" sz="900" baseline="0" dirty="0" smtClean="0">
                          <a:latin typeface="Gill Sans MT" panose="020B0502020104020203" pitchFamily="34" charset="0"/>
                        </a:rPr>
                        <a:t>Student Loan Repayment Program (SLRP) W-2</a:t>
                      </a:r>
                    </a:p>
                    <a:p>
                      <a:pPr marL="628650" lvl="1" indent="-171450" algn="l">
                        <a:buFont typeface="Arial" panose="020B0604020202020204" pitchFamily="34" charset="0"/>
                        <a:buChar char="•"/>
                      </a:pPr>
                      <a:r>
                        <a:rPr lang="en-US" sz="900" baseline="0" dirty="0" smtClean="0">
                          <a:latin typeface="Gill Sans MT" panose="020B0502020104020203" pitchFamily="34" charset="0"/>
                        </a:rPr>
                        <a:t>Travel /Miscellaneous Tax Statement (W-2)</a:t>
                      </a:r>
                    </a:p>
                    <a:p>
                      <a:pPr marL="628650" lvl="1" indent="-171450" algn="l">
                        <a:buFont typeface="Arial" panose="020B0604020202020204" pitchFamily="34" charset="0"/>
                        <a:buChar char="•"/>
                      </a:pPr>
                      <a:r>
                        <a:rPr lang="en-US" sz="900" baseline="0" dirty="0" smtClean="0">
                          <a:latin typeface="Gill Sans MT" panose="020B0502020104020203" pitchFamily="34" charset="0"/>
                        </a:rPr>
                        <a:t>Turn on/off Hard Copy of IRS Form 1095</a:t>
                      </a:r>
                    </a:p>
                    <a:p>
                      <a:pPr marL="171450" indent="-171450" algn="l">
                        <a:buFont typeface="Arial" panose="020B0604020202020204" pitchFamily="34" charset="0"/>
                        <a:buChar char="•"/>
                      </a:pPr>
                      <a:r>
                        <a:rPr lang="en-US" sz="900" baseline="0" dirty="0" smtClean="0">
                          <a:latin typeface="Gill Sans MT" panose="020B0502020104020203" pitchFamily="34" charset="0"/>
                        </a:rPr>
                        <a:t>Traditional TSP and Roth TSP</a:t>
                      </a:r>
                    </a:p>
                    <a:p>
                      <a:pPr marL="171450" indent="-171450" algn="l">
                        <a:buFont typeface="Arial" panose="020B0604020202020204" pitchFamily="34" charset="0"/>
                        <a:buChar char="•"/>
                      </a:pPr>
                      <a:r>
                        <a:rPr lang="en-US" sz="900" baseline="0" dirty="0" smtClean="0">
                          <a:latin typeface="Gill Sans MT" panose="020B0502020104020203" pitchFamily="34" charset="0"/>
                        </a:rPr>
                        <a:t>TSP Catch-Up – Traditional and Roth</a:t>
                      </a:r>
                    </a:p>
                    <a:p>
                      <a:pPr marL="171450" indent="-171450" algn="l">
                        <a:buFont typeface="Arial" panose="020B0604020202020204" pitchFamily="34" charset="0"/>
                        <a:buChar char="•"/>
                      </a:pPr>
                      <a:r>
                        <a:rPr lang="en-US" sz="900" baseline="0" dirty="0" smtClean="0">
                          <a:latin typeface="Gill Sans MT" panose="020B0502020104020203" pitchFamily="34" charset="0"/>
                        </a:rPr>
                        <a:t>View Court Orders</a:t>
                      </a:r>
                    </a:p>
                    <a:p>
                      <a:pPr marL="171450" indent="-171450" algn="l">
                        <a:buFont typeface="Arial" panose="020B0604020202020204" pitchFamily="34" charset="0"/>
                        <a:buChar char="•"/>
                      </a:pPr>
                      <a:r>
                        <a:rPr lang="en-US" sz="900" baseline="0" dirty="0" smtClean="0">
                          <a:latin typeface="Gill Sans MT" panose="020B0502020104020203" pitchFamily="34" charset="0"/>
                        </a:rPr>
                        <a:t>Travel Voucher Advice of Payment (AOP)</a:t>
                      </a:r>
                    </a:p>
                    <a:p>
                      <a:pPr marL="171450" indent="-171450" algn="l">
                        <a:buFont typeface="Arial" panose="020B0604020202020204" pitchFamily="34" charset="0"/>
                        <a:buChar char="•"/>
                      </a:pPr>
                      <a:r>
                        <a:rPr lang="en-US" sz="900" baseline="0" dirty="0" smtClean="0">
                          <a:latin typeface="Gill Sans MT" panose="020B0502020104020203" pitchFamily="34" charset="0"/>
                        </a:rPr>
                        <a:t>Email Address</a:t>
                      </a:r>
                    </a:p>
                    <a:p>
                      <a:pPr marL="171450" indent="-171450" algn="l">
                        <a:buFont typeface="Arial" panose="020B0604020202020204" pitchFamily="34" charset="0"/>
                        <a:buChar char="•"/>
                      </a:pPr>
                      <a:r>
                        <a:rPr lang="en-US" sz="900" baseline="0" dirty="0" smtClean="0">
                          <a:latin typeface="Gill Sans MT" panose="020B0502020104020203" pitchFamily="34" charset="0"/>
                        </a:rPr>
                        <a:t>Security Questions for Password Resets</a:t>
                      </a:r>
                    </a:p>
                    <a:p>
                      <a:pPr marL="171450" indent="-171450" algn="l">
                        <a:buFont typeface="Arial" panose="020B0604020202020204" pitchFamily="34" charset="0"/>
                        <a:buChar char="•"/>
                      </a:pPr>
                      <a:r>
                        <a:rPr lang="en-US" sz="900" baseline="0" dirty="0" smtClean="0">
                          <a:solidFill>
                            <a:srgbClr val="C00000"/>
                          </a:solidFill>
                          <a:latin typeface="Gill Sans MT" panose="020B0502020104020203" pitchFamily="34" charset="0"/>
                        </a:rPr>
                        <a:t>Personal Settings Page </a:t>
                      </a:r>
                      <a:r>
                        <a:rPr lang="en-US" sz="900" baseline="0" dirty="0" smtClean="0">
                          <a:latin typeface="Gill Sans MT" panose="020B0502020104020203" pitchFamily="34" charset="0"/>
                        </a:rPr>
                        <a:t>(Click here for details)</a:t>
                      </a:r>
                      <a:endParaRPr lang="en-US" sz="900" dirty="0">
                        <a:latin typeface="Gill Sans MT" panose="020B0502020104020203"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513" y="4721470"/>
            <a:ext cx="5206511" cy="381000"/>
          </a:xfrm>
          <a:prstGeom prst="rect">
            <a:avLst/>
          </a:prstGeom>
        </p:spPr>
      </p:pic>
      <p:sp>
        <p:nvSpPr>
          <p:cNvPr id="2" name="Slide Number Placeholder 1"/>
          <p:cNvSpPr>
            <a:spLocks noGrp="1"/>
          </p:cNvSpPr>
          <p:nvPr>
            <p:ph type="sldNum"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0B75F359-EBE7-49E3-BBCD-053E0715D498}" type="slidenum">
              <a:rPr kumimoji="0" lang="en-US" altLang="en-US" sz="1000" b="0" i="0" u="none" strike="noStrike" kern="1200" cap="none" spc="0" normalizeH="0" baseline="0" noProof="0" smtClean="0">
                <a:ln>
                  <a:noFill/>
                </a:ln>
                <a:solidFill>
                  <a:srgbClr val="2B5492"/>
                </a:solidFill>
                <a:effectLst/>
                <a:uLnTx/>
                <a:uFillTx/>
                <a:latin typeface="Arial" charset="0"/>
                <a:ea typeface="ＭＳ Ｐゴシック"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27</a:t>
            </a:fld>
            <a:endParaRPr kumimoji="0" lang="en-US" altLang="en-US" sz="1000" b="0" i="0" u="none" strike="noStrike" kern="1200" cap="none" spc="0" normalizeH="0" baseline="0" noProof="0" dirty="0">
              <a:ln>
                <a:noFill/>
              </a:ln>
              <a:solidFill>
                <a:srgbClr val="2B5492"/>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1830334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0499" y="420572"/>
            <a:ext cx="7296151" cy="458391"/>
          </a:xfrm>
          <a:prstGeom prst="rect">
            <a:avLst/>
          </a:prstGeom>
        </p:spPr>
        <p:txBody>
          <a:bodyPr>
            <a:noAutofit/>
          </a:bodyPr>
          <a:lstStyle/>
          <a:p>
            <a:r>
              <a:rPr lang="en-US" dirty="0" smtClean="0">
                <a:solidFill>
                  <a:schemeClr val="tx1"/>
                </a:solidFill>
                <a:latin typeface="+mj-lt"/>
                <a:cs typeface="Arial" panose="020B0604020202020204" pitchFamily="34" charset="0"/>
              </a:rPr>
              <a:t>Contribution Elections in myPay</a:t>
            </a:r>
            <a:endParaRPr lang="en-US" dirty="0">
              <a:solidFill>
                <a:schemeClr val="tx1"/>
              </a:solidFill>
              <a:latin typeface="+mj-lt"/>
              <a:cs typeface="Arial" panose="020B0604020202020204" pitchFamily="34" charset="0"/>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810224" y="1899138"/>
            <a:ext cx="5676426" cy="4229100"/>
          </a:xfrm>
          <a:prstGeom prst="rect">
            <a:avLst/>
          </a:prstGeom>
        </p:spPr>
      </p:pic>
      <p:sp>
        <p:nvSpPr>
          <p:cNvPr id="3" name="Slide Number Placeholder 2"/>
          <p:cNvSpPr>
            <a:spLocks noGrp="1"/>
          </p:cNvSpPr>
          <p:nvPr>
            <p:ph type="sldNum" sz="quarter" idx="4294967295"/>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F46A237E-1BF0-4714-B872-935E7A26374F}" type="slidenum">
              <a:rPr kumimoji="0" lang="en-US" sz="1300" b="0" i="0" u="none" strike="noStrike" kern="1200" cap="none" spc="0" normalizeH="0" baseline="0" noProof="0" smtClean="0">
                <a:ln>
                  <a:noFill/>
                </a:ln>
                <a:solidFill>
                  <a:srgbClr val="0F5987"/>
                </a:solidFill>
                <a:effectLst/>
                <a:uLnTx/>
                <a:uFillTx/>
                <a:latin typeface="Arial" charset="0"/>
                <a:ea typeface="ＭＳ Ｐゴシック"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28</a:t>
            </a:fld>
            <a:endParaRPr kumimoji="0" lang="en-US" sz="1300" b="0" i="0" u="none" strike="noStrike" kern="1200" cap="none" spc="0" normalizeH="0" baseline="0" noProof="0" dirty="0">
              <a:ln>
                <a:noFill/>
              </a:ln>
              <a:solidFill>
                <a:srgbClr val="0F5987"/>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30737682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00" y="434264"/>
            <a:ext cx="7524750" cy="457200"/>
          </a:xfrm>
          <a:prstGeom prst="rect">
            <a:avLst/>
          </a:prstGeom>
        </p:spPr>
        <p:txBody>
          <a:bodyPr>
            <a:noAutofit/>
          </a:bodyPr>
          <a:lstStyle/>
          <a:p>
            <a:r>
              <a:rPr lang="en-US" sz="3600" dirty="0" smtClean="0">
                <a:solidFill>
                  <a:schemeClr val="tx1"/>
                </a:solidFill>
                <a:latin typeface="+mj-lt"/>
                <a:cs typeface="Arial" panose="020B0604020202020204" pitchFamily="34" charset="0"/>
              </a:rPr>
              <a:t>Update Address and Date of Birth in myPay</a:t>
            </a:r>
            <a:endParaRPr lang="en-US" sz="3600" dirty="0">
              <a:solidFill>
                <a:schemeClr val="tx1"/>
              </a:solidFill>
              <a:latin typeface="+mj-lt"/>
              <a:cs typeface="Arial" panose="020B060402020202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3125" y="1485900"/>
            <a:ext cx="4857750" cy="3714750"/>
          </a:xfrm>
          <a:prstGeom prst="rect">
            <a:avLst/>
          </a:prstGeom>
        </p:spPr>
      </p:pic>
      <p:sp>
        <p:nvSpPr>
          <p:cNvPr id="7" name="Content Placeholder 2"/>
          <p:cNvSpPr txBox="1">
            <a:spLocks/>
          </p:cNvSpPr>
          <p:nvPr/>
        </p:nvSpPr>
        <p:spPr>
          <a:xfrm>
            <a:off x="990600" y="4000500"/>
            <a:ext cx="7162800" cy="1643842"/>
          </a:xfrm>
          <a:prstGeom prst="rect">
            <a:avLst/>
          </a:prstGeom>
          <a:solidFill>
            <a:schemeClr val="bg1"/>
          </a:solidFill>
        </p:spPr>
        <p:txBody>
          <a:bodyPr>
            <a:noAutofit/>
          </a:bodyPr>
          <a:lstStyle>
            <a:lvl1pPr marL="228600" indent="-228600" algn="l" defTabSz="914400" rtl="0" eaLnBrk="1" latinLnBrk="0" hangingPunct="1">
              <a:lnSpc>
                <a:spcPct val="90000"/>
              </a:lnSpc>
              <a:spcBef>
                <a:spcPts val="1000"/>
              </a:spcBef>
              <a:buClr>
                <a:srgbClr val="CC9900"/>
              </a:buClr>
              <a:buFont typeface="Arial" panose="020B0604020202020204" pitchFamily="34" charset="0"/>
              <a:buChar char="•"/>
              <a:defRPr sz="2800" b="0" i="0" kern="1200">
                <a:solidFill>
                  <a:srgbClr val="032852"/>
                </a:solidFill>
                <a:latin typeface="Gill Sans"/>
                <a:ea typeface="+mn-ea"/>
                <a:cs typeface="Gill Sans"/>
              </a:defRPr>
            </a:lvl1pPr>
            <a:lvl2pPr marL="685800" indent="-228600" algn="l" defTabSz="914400" rtl="0" eaLnBrk="1" latinLnBrk="0" hangingPunct="1">
              <a:lnSpc>
                <a:spcPct val="90000"/>
              </a:lnSpc>
              <a:spcBef>
                <a:spcPts val="500"/>
              </a:spcBef>
              <a:buClr>
                <a:srgbClr val="CC9900"/>
              </a:buClr>
              <a:buFont typeface="Arial" panose="020B0604020202020204" pitchFamily="34" charset="0"/>
              <a:buChar char="•"/>
              <a:defRPr sz="2400" b="0" i="0" kern="1200">
                <a:solidFill>
                  <a:srgbClr val="032852"/>
                </a:solidFill>
                <a:latin typeface="Gill Sans"/>
                <a:ea typeface="+mn-ea"/>
                <a:cs typeface="Gill Sans"/>
              </a:defRPr>
            </a:lvl2pPr>
            <a:lvl3pPr marL="1143000" indent="-228600" algn="l" defTabSz="914400" rtl="0" eaLnBrk="1" latinLnBrk="0" hangingPunct="1">
              <a:lnSpc>
                <a:spcPct val="90000"/>
              </a:lnSpc>
              <a:spcBef>
                <a:spcPts val="500"/>
              </a:spcBef>
              <a:buClr>
                <a:srgbClr val="CC9900"/>
              </a:buClr>
              <a:buFont typeface="Arial" panose="020B0604020202020204" pitchFamily="34" charset="0"/>
              <a:buChar char="•"/>
              <a:defRPr sz="2000" b="0" i="0" kern="1200">
                <a:solidFill>
                  <a:srgbClr val="032852"/>
                </a:solidFill>
                <a:latin typeface="Gill Sans"/>
                <a:ea typeface="+mn-ea"/>
                <a:cs typeface="Gill Sans"/>
              </a:defRPr>
            </a:lvl3pPr>
            <a:lvl4pPr marL="1600200" indent="-228600" algn="l" defTabSz="914400" rtl="0" eaLnBrk="1" latinLnBrk="0" hangingPunct="1">
              <a:lnSpc>
                <a:spcPct val="90000"/>
              </a:lnSpc>
              <a:spcBef>
                <a:spcPts val="500"/>
              </a:spcBef>
              <a:buClr>
                <a:srgbClr val="CC9900"/>
              </a:buClr>
              <a:buFont typeface="Arial" panose="020B0604020202020204" pitchFamily="34" charset="0"/>
              <a:buChar char="•"/>
              <a:defRPr sz="1800" b="0" i="0" kern="1200">
                <a:solidFill>
                  <a:srgbClr val="032852"/>
                </a:solidFill>
                <a:latin typeface="Gill Sans"/>
                <a:ea typeface="+mn-ea"/>
                <a:cs typeface="Gill Sans"/>
              </a:defRPr>
            </a:lvl4pPr>
            <a:lvl5pPr marL="2057400" indent="-228600" algn="l" defTabSz="914400" rtl="0" eaLnBrk="1" latinLnBrk="0" hangingPunct="1">
              <a:lnSpc>
                <a:spcPct val="90000"/>
              </a:lnSpc>
              <a:spcBef>
                <a:spcPts val="500"/>
              </a:spcBef>
              <a:buClr>
                <a:srgbClr val="CC9900"/>
              </a:buClr>
              <a:buFont typeface="Arial" panose="020B0604020202020204" pitchFamily="34" charset="0"/>
              <a:buChar char="•"/>
              <a:defRPr sz="1800" b="0" i="0" kern="1200">
                <a:solidFill>
                  <a:srgbClr val="032852"/>
                </a:solidFill>
                <a:latin typeface="Gill Sans"/>
                <a:ea typeface="+mn-ea"/>
                <a:cs typeface="Gill San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base" latinLnBrk="0" hangingPunct="1">
              <a:lnSpc>
                <a:spcPct val="90000"/>
              </a:lnSpc>
              <a:spcBef>
                <a:spcPts val="1000"/>
              </a:spcBef>
              <a:spcAft>
                <a:spcPct val="0"/>
              </a:spcAft>
              <a:buClr>
                <a:srgbClr val="CC9900"/>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032852"/>
                </a:solidFill>
                <a:effectLst/>
                <a:uLnTx/>
                <a:uFillTx/>
                <a:latin typeface="Gill Sans MT" panose="020B0502020104020203"/>
                <a:ea typeface="+mn-ea"/>
              </a:rPr>
              <a:t>If you are changing a US,  APO or FPO address, enter your zip code and/or new address information</a:t>
            </a:r>
          </a:p>
          <a:p>
            <a:pPr marL="228600" marR="0" lvl="0" indent="-228600" algn="l" defTabSz="914400" rtl="0" eaLnBrk="1" fontAlgn="base" latinLnBrk="0" hangingPunct="1">
              <a:lnSpc>
                <a:spcPct val="90000"/>
              </a:lnSpc>
              <a:spcBef>
                <a:spcPts val="1000"/>
              </a:spcBef>
              <a:spcAft>
                <a:spcPct val="0"/>
              </a:spcAft>
              <a:buClr>
                <a:srgbClr val="CC9900"/>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032852"/>
                </a:solidFill>
                <a:effectLst/>
                <a:uLnTx/>
                <a:uFillTx/>
                <a:latin typeface="Gill Sans MT" panose="020B0502020104020203"/>
                <a:ea typeface="+mn-ea"/>
              </a:rPr>
              <a:t>If you are changing to a US, APO or FPO address from a foreign address, select ENTER U.S. ADDRESS; and enter your new address information</a:t>
            </a:r>
          </a:p>
          <a:p>
            <a:pPr marL="228600" marR="0" lvl="0" indent="-228600" algn="l" defTabSz="914400" rtl="0" eaLnBrk="1" fontAlgn="base" latinLnBrk="0" hangingPunct="1">
              <a:lnSpc>
                <a:spcPct val="90000"/>
              </a:lnSpc>
              <a:spcBef>
                <a:spcPts val="1000"/>
              </a:spcBef>
              <a:spcAft>
                <a:spcPct val="0"/>
              </a:spcAft>
              <a:buClr>
                <a:srgbClr val="CC9900"/>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032852"/>
                </a:solidFill>
                <a:effectLst/>
                <a:uLnTx/>
                <a:uFillTx/>
                <a:latin typeface="Gill Sans MT" panose="020B0502020104020203"/>
                <a:ea typeface="+mn-ea"/>
              </a:rPr>
              <a:t>If you are changing to a foreign address that is not an APO or FPO address, select ENTER FOREIGN ADDRESS and enter new address information</a:t>
            </a:r>
          </a:p>
          <a:p>
            <a:pPr marL="228600" marR="0" lvl="0" indent="-228600" algn="l" defTabSz="914400" rtl="0" eaLnBrk="1" fontAlgn="base" latinLnBrk="0" hangingPunct="1">
              <a:lnSpc>
                <a:spcPct val="90000"/>
              </a:lnSpc>
              <a:spcBef>
                <a:spcPts val="1000"/>
              </a:spcBef>
              <a:spcAft>
                <a:spcPct val="0"/>
              </a:spcAft>
              <a:buClr>
                <a:srgbClr val="CC9900"/>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032852"/>
                </a:solidFill>
                <a:effectLst/>
                <a:uLnTx/>
                <a:uFillTx/>
                <a:latin typeface="Gill Sans MT" panose="020B0502020104020203"/>
                <a:ea typeface="+mn-ea"/>
              </a:rPr>
              <a:t>If you need help using myPay, the Centralized Customer Support Unit at 1-888-DFAS411 or 1-888-332-7411, commercial (216) 522-5096, Defense Switching Network (DSN) 580-5096</a:t>
            </a:r>
          </a:p>
        </p:txBody>
      </p:sp>
      <p:sp>
        <p:nvSpPr>
          <p:cNvPr id="3" name="Slide Number Placeholder 2"/>
          <p:cNvSpPr>
            <a:spLocks noGrp="1"/>
          </p:cNvSpPr>
          <p:nvPr>
            <p:ph type="sldNum" sz="quarter" idx="4294967295"/>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F46A237E-1BF0-4714-B872-935E7A26374F}" type="slidenum">
              <a:rPr kumimoji="0" lang="en-US" sz="1300" b="0" i="0" u="none" strike="noStrike" kern="1200" cap="none" spc="0" normalizeH="0" baseline="0" noProof="0" smtClean="0">
                <a:ln>
                  <a:noFill/>
                </a:ln>
                <a:solidFill>
                  <a:srgbClr val="0F5987"/>
                </a:solidFill>
                <a:effectLst/>
                <a:uLnTx/>
                <a:uFillTx/>
                <a:latin typeface="Arial" charset="0"/>
                <a:ea typeface="ＭＳ Ｐゴシック"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29</a:t>
            </a:fld>
            <a:endParaRPr kumimoji="0" lang="en-US" sz="1300" b="0" i="0" u="none" strike="noStrike" kern="1200" cap="none" spc="0" normalizeH="0" baseline="0" noProof="0" dirty="0">
              <a:ln>
                <a:noFill/>
              </a:ln>
              <a:solidFill>
                <a:srgbClr val="0F5987"/>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38207458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altLang="en-US" smtClean="0">
                <a:ea typeface="ＭＳ Ｐゴシック" charset="-128"/>
              </a:rPr>
              <a:t>Start Early</a:t>
            </a:r>
          </a:p>
        </p:txBody>
      </p:sp>
      <p:sp>
        <p:nvSpPr>
          <p:cNvPr id="9219"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ADBFE0C1-083D-43E4-B032-962F94BFFC6B}" type="slidenum">
              <a:rPr lang="en-US" altLang="en-US" smtClean="0">
                <a:solidFill>
                  <a:srgbClr val="787863"/>
                </a:solidFill>
                <a:latin typeface="Franklin Gothic Medium" charset="0"/>
              </a:rPr>
              <a:pPr eaLnBrk="1" hangingPunct="1"/>
              <a:t>3</a:t>
            </a:fld>
            <a:endParaRPr lang="en-US" altLang="en-US" smtClean="0">
              <a:solidFill>
                <a:srgbClr val="787863"/>
              </a:solidFill>
              <a:latin typeface="Franklin Gothic Medium" charset="0"/>
            </a:endParaRPr>
          </a:p>
        </p:txBody>
      </p:sp>
      <p:sp>
        <p:nvSpPr>
          <p:cNvPr id="9220" name="TextBox 4"/>
          <p:cNvSpPr txBox="1">
            <a:spLocks noChangeArrowheads="1"/>
          </p:cNvSpPr>
          <p:nvPr/>
        </p:nvSpPr>
        <p:spPr bwMode="auto">
          <a:xfrm>
            <a:off x="331788" y="995363"/>
            <a:ext cx="805497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eaLnBrk="1" hangingPunct="1">
              <a:lnSpc>
                <a:spcPct val="100000"/>
              </a:lnSpc>
              <a:buClrTx/>
              <a:buSzTx/>
              <a:buFontTx/>
              <a:buNone/>
            </a:pPr>
            <a:r>
              <a:rPr lang="en-US" altLang="en-US">
                <a:solidFill>
                  <a:srgbClr val="404040"/>
                </a:solidFill>
                <a:latin typeface="Franklin Gothic Medium" charset="0"/>
              </a:rPr>
              <a:t>What will it take to have ½ million dollars at retirement…starting at age 25?  35?  45?</a:t>
            </a:r>
          </a:p>
          <a:p>
            <a:pPr eaLnBrk="1" hangingPunct="1">
              <a:lnSpc>
                <a:spcPct val="100000"/>
              </a:lnSpc>
              <a:buClrTx/>
              <a:buSzTx/>
              <a:buFontTx/>
              <a:buNone/>
            </a:pPr>
            <a:endParaRPr lang="en-US" altLang="en-US">
              <a:solidFill>
                <a:srgbClr val="262626"/>
              </a:solidFill>
              <a:latin typeface="Franklin Gothic Medium" charset="0"/>
            </a:endParaRPr>
          </a:p>
        </p:txBody>
      </p:sp>
      <p:grpSp>
        <p:nvGrpSpPr>
          <p:cNvPr id="9221" name="Group 18"/>
          <p:cNvGrpSpPr>
            <a:grpSpLocks/>
          </p:cNvGrpSpPr>
          <p:nvPr/>
        </p:nvGrpSpPr>
        <p:grpSpPr bwMode="auto">
          <a:xfrm>
            <a:off x="134938" y="2224088"/>
            <a:ext cx="2879725" cy="3225800"/>
            <a:chOff x="176213" y="3128961"/>
            <a:chExt cx="2879725" cy="3224729"/>
          </a:xfrm>
        </p:grpSpPr>
        <p:grpSp>
          <p:nvGrpSpPr>
            <p:cNvPr id="9234" name="Group 18"/>
            <p:cNvGrpSpPr>
              <a:grpSpLocks/>
            </p:cNvGrpSpPr>
            <p:nvPr/>
          </p:nvGrpSpPr>
          <p:grpSpPr bwMode="auto">
            <a:xfrm>
              <a:off x="176213" y="3128961"/>
              <a:ext cx="2879725" cy="2624136"/>
              <a:chOff x="176463" y="3128211"/>
              <a:chExt cx="2879558" cy="2624889"/>
            </a:xfrm>
          </p:grpSpPr>
          <p:graphicFrame>
            <p:nvGraphicFramePr>
              <p:cNvPr id="9236" name="Chart 6"/>
              <p:cNvGraphicFramePr>
                <a:graphicFrameLocks/>
              </p:cNvGraphicFramePr>
              <p:nvPr/>
            </p:nvGraphicFramePr>
            <p:xfrm>
              <a:off x="176463" y="3128211"/>
              <a:ext cx="2879558" cy="2624889"/>
            </p:xfrm>
            <a:graphic>
              <a:graphicData uri="http://schemas.openxmlformats.org/presentationml/2006/ole">
                <mc:AlternateContent xmlns:mc="http://schemas.openxmlformats.org/markup-compatibility/2006">
                  <mc:Choice xmlns:v="urn:schemas-microsoft-com:vml" Requires="v">
                    <p:oleObj spid="_x0000_s9260" name="Worksheet" r:id="rId4" imgW="2878049" imgH="2628049" progId="Excel.Sheet.8">
                      <p:embed/>
                    </p:oleObj>
                  </mc:Choice>
                  <mc:Fallback>
                    <p:oleObj name="Worksheet" r:id="rId4" imgW="2878049" imgH="2628049" progId="Excel.Sheet.8">
                      <p:embed/>
                      <p:pic>
                        <p:nvPicPr>
                          <p:cNvPr id="0" name="Chart 6"/>
                          <p:cNvPicPr>
                            <a:picLocks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76463" y="3128211"/>
                            <a:ext cx="2879558" cy="2624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37" name="TextBox 9"/>
              <p:cNvSpPr txBox="1">
                <a:spLocks noChangeArrowheads="1"/>
              </p:cNvSpPr>
              <p:nvPr/>
            </p:nvSpPr>
            <p:spPr bwMode="auto">
              <a:xfrm>
                <a:off x="384414" y="4431491"/>
                <a:ext cx="2582712" cy="906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ts val="2138"/>
                  </a:lnSpc>
                  <a:buClrTx/>
                  <a:buSzTx/>
                  <a:buFontTx/>
                  <a:buNone/>
                </a:pPr>
                <a:r>
                  <a:rPr lang="en-US" altLang="en-US" b="1">
                    <a:latin typeface="Franklin Gothic Medium" charset="0"/>
                  </a:rPr>
                  <a:t>$79 </a:t>
                </a:r>
                <a:r>
                  <a:rPr lang="en-US" altLang="en-US" sz="2000">
                    <a:latin typeface="Franklin Gothic Medium" charset="0"/>
                  </a:rPr>
                  <a:t>per month</a:t>
                </a:r>
              </a:p>
              <a:p>
                <a:pPr algn="ctr">
                  <a:lnSpc>
                    <a:spcPts val="2138"/>
                  </a:lnSpc>
                  <a:buClrTx/>
                  <a:buSzTx/>
                  <a:buFontTx/>
                  <a:buNone/>
                </a:pPr>
                <a:r>
                  <a:rPr lang="en-US" altLang="en-US" sz="2000">
                    <a:latin typeface="Franklin Gothic Medium" charset="0"/>
                  </a:rPr>
                  <a:t>$37,920 </a:t>
                </a:r>
                <a:br>
                  <a:rPr lang="en-US" altLang="en-US" sz="2000">
                    <a:latin typeface="Franklin Gothic Medium" charset="0"/>
                  </a:rPr>
                </a:br>
                <a:r>
                  <a:rPr lang="en-US" altLang="en-US" sz="2000">
                    <a:latin typeface="Franklin Gothic Medium" charset="0"/>
                  </a:rPr>
                  <a:t>Out of Pocket</a:t>
                </a:r>
              </a:p>
            </p:txBody>
          </p:sp>
          <p:sp>
            <p:nvSpPr>
              <p:cNvPr id="9238" name="TextBox 13"/>
              <p:cNvSpPr txBox="1">
                <a:spLocks noChangeArrowheads="1"/>
              </p:cNvSpPr>
              <p:nvPr/>
            </p:nvSpPr>
            <p:spPr bwMode="auto">
              <a:xfrm rot="-4650851">
                <a:off x="1439381" y="3533016"/>
                <a:ext cx="808067" cy="338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nSpc>
                    <a:spcPct val="100000"/>
                  </a:lnSpc>
                  <a:buClrTx/>
                  <a:buSzTx/>
                  <a:buFontTx/>
                  <a:buNone/>
                </a:pPr>
                <a:r>
                  <a:rPr lang="en-US" altLang="en-US" sz="1600" b="1">
                    <a:solidFill>
                      <a:schemeClr val="tx1"/>
                    </a:solidFill>
                    <a:latin typeface="Arial Narrow" pitchFamily="34" charset="0"/>
                  </a:rPr>
                  <a:t>$37,920</a:t>
                </a:r>
              </a:p>
            </p:txBody>
          </p:sp>
        </p:grpSp>
        <p:sp>
          <p:nvSpPr>
            <p:cNvPr id="9235" name="Rectangle 26"/>
            <p:cNvSpPr>
              <a:spLocks noChangeArrowheads="1"/>
            </p:cNvSpPr>
            <p:nvPr/>
          </p:nvSpPr>
          <p:spPr bwMode="auto">
            <a:xfrm>
              <a:off x="1463675" y="5830538"/>
              <a:ext cx="604653" cy="523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eaLnBrk="1" hangingPunct="1">
                <a:lnSpc>
                  <a:spcPct val="100000"/>
                </a:lnSpc>
                <a:buClrTx/>
                <a:buSzTx/>
                <a:buFontTx/>
                <a:buNone/>
              </a:pPr>
              <a:r>
                <a:rPr lang="en-US" altLang="en-US" sz="2800">
                  <a:solidFill>
                    <a:schemeClr val="tx1"/>
                  </a:solidFill>
                  <a:latin typeface="Arial" charset="0"/>
                </a:rPr>
                <a:t>25</a:t>
              </a:r>
            </a:p>
          </p:txBody>
        </p:sp>
      </p:grpSp>
      <p:grpSp>
        <p:nvGrpSpPr>
          <p:cNvPr id="9222" name="Group 20"/>
          <p:cNvGrpSpPr>
            <a:grpSpLocks/>
          </p:cNvGrpSpPr>
          <p:nvPr/>
        </p:nvGrpSpPr>
        <p:grpSpPr bwMode="auto">
          <a:xfrm>
            <a:off x="5910263" y="2224088"/>
            <a:ext cx="2879725" cy="3225800"/>
            <a:chOff x="5951538" y="3128963"/>
            <a:chExt cx="2879725" cy="3224727"/>
          </a:xfrm>
        </p:grpSpPr>
        <p:grpSp>
          <p:nvGrpSpPr>
            <p:cNvPr id="9229" name="Group 16"/>
            <p:cNvGrpSpPr>
              <a:grpSpLocks/>
            </p:cNvGrpSpPr>
            <p:nvPr/>
          </p:nvGrpSpPr>
          <p:grpSpPr bwMode="auto">
            <a:xfrm>
              <a:off x="5951538" y="3128963"/>
              <a:ext cx="2879725" cy="2624137"/>
              <a:chOff x="5951621" y="3128210"/>
              <a:chExt cx="2879558" cy="2624889"/>
            </a:xfrm>
          </p:grpSpPr>
          <p:graphicFrame>
            <p:nvGraphicFramePr>
              <p:cNvPr id="9231" name="Chart 8"/>
              <p:cNvGraphicFramePr>
                <a:graphicFrameLocks/>
              </p:cNvGraphicFramePr>
              <p:nvPr/>
            </p:nvGraphicFramePr>
            <p:xfrm>
              <a:off x="5951621" y="3128210"/>
              <a:ext cx="2879558" cy="2624889"/>
            </p:xfrm>
            <a:graphic>
              <a:graphicData uri="http://schemas.openxmlformats.org/presentationml/2006/ole">
                <mc:AlternateContent xmlns:mc="http://schemas.openxmlformats.org/markup-compatibility/2006">
                  <mc:Choice xmlns:v="urn:schemas-microsoft-com:vml" Requires="v">
                    <p:oleObj spid="_x0000_s9261" name="Worksheet" r:id="rId6" imgW="2884146" imgH="2628049" progId="Excel.Sheet.8">
                      <p:embed/>
                    </p:oleObj>
                  </mc:Choice>
                  <mc:Fallback>
                    <p:oleObj name="Worksheet" r:id="rId6" imgW="2884146" imgH="2628049" progId="Excel.Sheet.8">
                      <p:embed/>
                      <p:pic>
                        <p:nvPicPr>
                          <p:cNvPr id="0" name="Chart 8"/>
                          <p:cNvPicPr>
                            <a:picLocks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5951621" y="3128210"/>
                            <a:ext cx="2879558" cy="2624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32" name="TextBox 12"/>
              <p:cNvSpPr txBox="1">
                <a:spLocks noChangeArrowheads="1"/>
              </p:cNvSpPr>
              <p:nvPr/>
            </p:nvSpPr>
            <p:spPr bwMode="auto">
              <a:xfrm>
                <a:off x="6119886" y="4431488"/>
                <a:ext cx="2582713" cy="906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ts val="2138"/>
                  </a:lnSpc>
                  <a:buClrTx/>
                  <a:buSzTx/>
                  <a:buFontTx/>
                  <a:buNone/>
                </a:pPr>
                <a:r>
                  <a:rPr lang="en-US" altLang="en-US" b="1">
                    <a:latin typeface="Franklin Gothic Medium" charset="0"/>
                  </a:rPr>
                  <a:t>$658 </a:t>
                </a:r>
                <a:r>
                  <a:rPr lang="en-US" altLang="en-US" sz="2000">
                    <a:latin typeface="Franklin Gothic Medium" charset="0"/>
                  </a:rPr>
                  <a:t>per month</a:t>
                </a:r>
              </a:p>
              <a:p>
                <a:pPr algn="ctr">
                  <a:lnSpc>
                    <a:spcPts val="2138"/>
                  </a:lnSpc>
                  <a:buClrTx/>
                  <a:buSzTx/>
                  <a:buFontTx/>
                  <a:buNone/>
                </a:pPr>
                <a:r>
                  <a:rPr lang="en-US" altLang="en-US" sz="2000">
                    <a:latin typeface="Franklin Gothic Medium" charset="0"/>
                  </a:rPr>
                  <a:t>$157,920 </a:t>
                </a:r>
                <a:br>
                  <a:rPr lang="en-US" altLang="en-US" sz="2000">
                    <a:latin typeface="Franklin Gothic Medium" charset="0"/>
                  </a:rPr>
                </a:br>
                <a:r>
                  <a:rPr lang="en-US" altLang="en-US" sz="2000">
                    <a:latin typeface="Franklin Gothic Medium" charset="0"/>
                  </a:rPr>
                  <a:t>Out of Pocket</a:t>
                </a:r>
              </a:p>
            </p:txBody>
          </p:sp>
          <p:sp>
            <p:nvSpPr>
              <p:cNvPr id="9233" name="TextBox 15"/>
              <p:cNvSpPr txBox="1">
                <a:spLocks noChangeArrowheads="1"/>
              </p:cNvSpPr>
              <p:nvPr/>
            </p:nvSpPr>
            <p:spPr bwMode="auto">
              <a:xfrm rot="-3116686">
                <a:off x="7487532" y="3735765"/>
                <a:ext cx="938591" cy="338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nSpc>
                    <a:spcPct val="100000"/>
                  </a:lnSpc>
                  <a:buClrTx/>
                  <a:buSzTx/>
                  <a:buFontTx/>
                  <a:buNone/>
                </a:pPr>
                <a:r>
                  <a:rPr lang="en-US" altLang="en-US" sz="1600" b="1">
                    <a:solidFill>
                      <a:schemeClr val="tx1"/>
                    </a:solidFill>
                    <a:latin typeface="Arial Narrow" pitchFamily="34" charset="0"/>
                  </a:rPr>
                  <a:t>$157,920</a:t>
                </a:r>
              </a:p>
            </p:txBody>
          </p:sp>
        </p:grpSp>
        <p:sp>
          <p:nvSpPr>
            <p:cNvPr id="9230" name="Rectangle 17"/>
            <p:cNvSpPr>
              <a:spLocks noChangeArrowheads="1"/>
            </p:cNvSpPr>
            <p:nvPr/>
          </p:nvSpPr>
          <p:spPr bwMode="auto">
            <a:xfrm>
              <a:off x="7202488" y="5830538"/>
              <a:ext cx="604653" cy="523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eaLnBrk="1" hangingPunct="1">
                <a:lnSpc>
                  <a:spcPct val="100000"/>
                </a:lnSpc>
                <a:buClrTx/>
                <a:buSzTx/>
                <a:buFontTx/>
                <a:buNone/>
              </a:pPr>
              <a:r>
                <a:rPr lang="en-US" altLang="en-US" sz="2800">
                  <a:solidFill>
                    <a:schemeClr val="tx1"/>
                  </a:solidFill>
                  <a:latin typeface="Arial" charset="0"/>
                </a:rPr>
                <a:t>45</a:t>
              </a:r>
            </a:p>
          </p:txBody>
        </p:sp>
      </p:grpSp>
      <p:grpSp>
        <p:nvGrpSpPr>
          <p:cNvPr id="9223" name="Group 19"/>
          <p:cNvGrpSpPr>
            <a:grpSpLocks/>
          </p:cNvGrpSpPr>
          <p:nvPr/>
        </p:nvGrpSpPr>
        <p:grpSpPr bwMode="auto">
          <a:xfrm>
            <a:off x="3006725" y="2232025"/>
            <a:ext cx="2879725" cy="3217863"/>
            <a:chOff x="3048000" y="3136900"/>
            <a:chExt cx="2879725" cy="3216790"/>
          </a:xfrm>
        </p:grpSpPr>
        <p:grpSp>
          <p:nvGrpSpPr>
            <p:cNvPr id="9224" name="Group 17"/>
            <p:cNvGrpSpPr>
              <a:grpSpLocks/>
            </p:cNvGrpSpPr>
            <p:nvPr/>
          </p:nvGrpSpPr>
          <p:grpSpPr bwMode="auto">
            <a:xfrm>
              <a:off x="3048000" y="3136900"/>
              <a:ext cx="2879725" cy="2616200"/>
              <a:chOff x="3048002" y="3136232"/>
              <a:chExt cx="2879558" cy="2616868"/>
            </a:xfrm>
          </p:grpSpPr>
          <p:graphicFrame>
            <p:nvGraphicFramePr>
              <p:cNvPr id="9226" name="Chart 7"/>
              <p:cNvGraphicFramePr>
                <a:graphicFrameLocks/>
              </p:cNvGraphicFramePr>
              <p:nvPr/>
            </p:nvGraphicFramePr>
            <p:xfrm>
              <a:off x="3048002" y="3136232"/>
              <a:ext cx="2879558" cy="2616868"/>
            </p:xfrm>
            <a:graphic>
              <a:graphicData uri="http://schemas.openxmlformats.org/presentationml/2006/ole">
                <mc:AlternateContent xmlns:mc="http://schemas.openxmlformats.org/markup-compatibility/2006">
                  <mc:Choice xmlns:v="urn:schemas-microsoft-com:vml" Requires="v">
                    <p:oleObj spid="_x0000_s9262" name="Worksheet" r:id="rId8" imgW="2878049" imgH="2621951" progId="Excel.Sheet.8">
                      <p:embed/>
                    </p:oleObj>
                  </mc:Choice>
                  <mc:Fallback>
                    <p:oleObj name="Worksheet" r:id="rId8" imgW="2878049" imgH="2621951" progId="Excel.Sheet.8">
                      <p:embed/>
                      <p:pic>
                        <p:nvPicPr>
                          <p:cNvPr id="0" name="Chart 7"/>
                          <p:cNvPicPr>
                            <a:picLocks noChangeArrowheads="1"/>
                          </p:cNvPicPr>
                          <p:nvPr/>
                        </p:nvPicPr>
                        <p:blipFill>
                          <a:blip r:embed="rId9">
                            <a:grayscl/>
                            <a:extLst>
                              <a:ext uri="{28A0092B-C50C-407E-A947-70E740481C1C}">
                                <a14:useLocalDpi xmlns:a14="http://schemas.microsoft.com/office/drawing/2010/main" val="0"/>
                              </a:ext>
                            </a:extLst>
                          </a:blip>
                          <a:srcRect/>
                          <a:stretch>
                            <a:fillRect/>
                          </a:stretch>
                        </p:blipFill>
                        <p:spPr bwMode="auto">
                          <a:xfrm>
                            <a:off x="3048002" y="3136232"/>
                            <a:ext cx="2879558" cy="261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7" name="TextBox 11"/>
              <p:cNvSpPr txBox="1">
                <a:spLocks noChangeArrowheads="1"/>
              </p:cNvSpPr>
              <p:nvPr/>
            </p:nvSpPr>
            <p:spPr bwMode="auto">
              <a:xfrm>
                <a:off x="3297225" y="4431531"/>
                <a:ext cx="2582713" cy="90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ts val="2138"/>
                  </a:lnSpc>
                  <a:buClrTx/>
                  <a:buSzTx/>
                  <a:buFontTx/>
                  <a:buNone/>
                </a:pPr>
                <a:r>
                  <a:rPr lang="en-US" altLang="en-US" b="1">
                    <a:solidFill>
                      <a:schemeClr val="bg1"/>
                    </a:solidFill>
                    <a:latin typeface="Franklin Gothic Medium" charset="0"/>
                  </a:rPr>
                  <a:t>$221 </a:t>
                </a:r>
                <a:r>
                  <a:rPr lang="en-US" altLang="en-US" sz="2000">
                    <a:solidFill>
                      <a:schemeClr val="bg1"/>
                    </a:solidFill>
                    <a:latin typeface="Franklin Gothic Medium" charset="0"/>
                  </a:rPr>
                  <a:t>per month</a:t>
                </a:r>
              </a:p>
              <a:p>
                <a:pPr algn="ctr">
                  <a:lnSpc>
                    <a:spcPts val="2138"/>
                  </a:lnSpc>
                  <a:buClrTx/>
                  <a:buSzTx/>
                  <a:buFontTx/>
                  <a:buNone/>
                </a:pPr>
                <a:r>
                  <a:rPr lang="en-US" altLang="en-US" sz="2000">
                    <a:solidFill>
                      <a:schemeClr val="bg1"/>
                    </a:solidFill>
                    <a:latin typeface="Franklin Gothic Medium" charset="0"/>
                  </a:rPr>
                  <a:t>$79,560 </a:t>
                </a:r>
                <a:br>
                  <a:rPr lang="en-US" altLang="en-US" sz="2000">
                    <a:solidFill>
                      <a:schemeClr val="bg1"/>
                    </a:solidFill>
                    <a:latin typeface="Franklin Gothic Medium" charset="0"/>
                  </a:rPr>
                </a:br>
                <a:r>
                  <a:rPr lang="en-US" altLang="en-US" sz="2000">
                    <a:solidFill>
                      <a:schemeClr val="bg1"/>
                    </a:solidFill>
                    <a:latin typeface="Franklin Gothic Medium" charset="0"/>
                  </a:rPr>
                  <a:t>Out of Pocket</a:t>
                </a:r>
              </a:p>
            </p:txBody>
          </p:sp>
          <p:sp>
            <p:nvSpPr>
              <p:cNvPr id="9228" name="TextBox 14"/>
              <p:cNvSpPr txBox="1">
                <a:spLocks noChangeArrowheads="1"/>
              </p:cNvSpPr>
              <p:nvPr/>
            </p:nvSpPr>
            <p:spPr bwMode="auto">
              <a:xfrm rot="-4170349">
                <a:off x="4399429" y="3559303"/>
                <a:ext cx="938591" cy="338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nSpc>
                    <a:spcPct val="100000"/>
                  </a:lnSpc>
                  <a:buClrTx/>
                  <a:buSzTx/>
                  <a:buFontTx/>
                  <a:buNone/>
                </a:pPr>
                <a:r>
                  <a:rPr lang="en-US" altLang="en-US" sz="1600" b="1">
                    <a:solidFill>
                      <a:schemeClr val="tx1"/>
                    </a:solidFill>
                    <a:latin typeface="Arial Narrow" pitchFamily="34" charset="0"/>
                  </a:rPr>
                  <a:t>$79,560</a:t>
                </a:r>
              </a:p>
            </p:txBody>
          </p:sp>
        </p:grpSp>
        <p:sp>
          <p:nvSpPr>
            <p:cNvPr id="9225" name="Rectangle 44"/>
            <p:cNvSpPr>
              <a:spLocks noChangeArrowheads="1"/>
            </p:cNvSpPr>
            <p:nvPr/>
          </p:nvSpPr>
          <p:spPr bwMode="auto">
            <a:xfrm>
              <a:off x="4313238" y="5830538"/>
              <a:ext cx="604653" cy="523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eaLnBrk="1" hangingPunct="1">
                <a:lnSpc>
                  <a:spcPct val="100000"/>
                </a:lnSpc>
                <a:buClrTx/>
                <a:buSzTx/>
                <a:buFontTx/>
                <a:buNone/>
              </a:pPr>
              <a:r>
                <a:rPr lang="en-US" altLang="en-US" sz="2800">
                  <a:solidFill>
                    <a:schemeClr val="tx1"/>
                  </a:solidFill>
                  <a:latin typeface="Arial" charset="0"/>
                </a:rPr>
                <a:t>35</a:t>
              </a: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BADEE4CE-205B-4B61-B395-6D644658281D}" type="slidenum">
              <a:rPr lang="en-US" smtClean="0">
                <a:solidFill>
                  <a:srgbClr val="0F5987"/>
                </a:solidFill>
              </a:rPr>
              <a:pPr/>
              <a:t>30</a:t>
            </a:fld>
            <a:endParaRPr lang="en-US" dirty="0">
              <a:solidFill>
                <a:srgbClr val="0F5987"/>
              </a:solidFill>
            </a:endParaRPr>
          </a:p>
        </p:txBody>
      </p:sp>
      <p:sp>
        <p:nvSpPr>
          <p:cNvPr id="5" name="Title 4"/>
          <p:cNvSpPr>
            <a:spLocks noGrp="1"/>
          </p:cNvSpPr>
          <p:nvPr>
            <p:ph type="title" idx="4294967295"/>
          </p:nvPr>
        </p:nvSpPr>
        <p:spPr>
          <a:xfrm>
            <a:off x="0" y="284163"/>
            <a:ext cx="1625600" cy="565150"/>
          </a:xfrm>
          <a:solidFill>
            <a:schemeClr val="bg1"/>
          </a:solidFill>
        </p:spPr>
        <p:txBody>
          <a:bodyPr>
            <a:normAutofit fontScale="90000"/>
          </a:bodyPr>
          <a:lstStyle/>
          <a:p>
            <a:pPr algn="ctr"/>
            <a:r>
              <a:rPr lang="en-US" sz="3200" dirty="0" smtClean="0"/>
              <a:t>tsp.gov</a:t>
            </a:r>
            <a:endParaRPr lang="en-US" sz="3200"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401188"/>
            <a:ext cx="9130161" cy="637480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26372351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tretch>
            <a:fillRect/>
          </a:stretch>
        </p:blipFill>
        <p:spPr>
          <a:xfrm>
            <a:off x="127420" y="1431436"/>
            <a:ext cx="8895239" cy="38095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grpSp>
        <p:nvGrpSpPr>
          <p:cNvPr id="6" name="Group 5"/>
          <p:cNvGrpSpPr/>
          <p:nvPr/>
        </p:nvGrpSpPr>
        <p:grpSpPr>
          <a:xfrm>
            <a:off x="426720" y="2870929"/>
            <a:ext cx="2074985" cy="2520359"/>
            <a:chOff x="490433" y="1753091"/>
            <a:chExt cx="3657600" cy="3847189"/>
          </a:xfrm>
          <a:effectLst>
            <a:outerShdw blurRad="63500" sx="102000" sy="102000" algn="ctr" rotWithShape="0">
              <a:prstClr val="black">
                <a:alpha val="40000"/>
              </a:prstClr>
            </a:outerShdw>
          </a:effectLst>
          <a:scene3d>
            <a:camera prst="orthographicFront">
              <a:rot lat="0" lon="0" rev="0"/>
            </a:camera>
            <a:lightRig rig="soft" dir="t">
              <a:rot lat="0" lon="0" rev="0"/>
            </a:lightRig>
          </a:scene3d>
        </p:grpSpPr>
        <p:pic>
          <p:nvPicPr>
            <p:cNvPr id="6146" name="Picture 2"/>
            <p:cNvPicPr>
              <a:picLocks noChangeAspect="1" noChangeArrowheads="1"/>
            </p:cNvPicPr>
            <p:nvPr/>
          </p:nvPicPr>
          <p:blipFill rotWithShape="1">
            <a:blip r:embed="rId5" cstate="email">
              <a:extLst>
                <a:ext uri="{BEBA8EAE-BF5A-486C-A8C5-ECC9F3942E4B}">
                  <a14:imgProps xmlns:a14="http://schemas.microsoft.com/office/drawing/2010/main">
                    <a14:imgLayer r:embed="rId6">
                      <a14:imgEffect>
                        <a14:sharpenSoften amount="30000"/>
                      </a14:imgEffect>
                    </a14:imgLayer>
                  </a14:imgProps>
                </a:ext>
                <a:ext uri="{28A0092B-C50C-407E-A947-70E740481C1C}">
                  <a14:useLocalDpi xmlns:a14="http://schemas.microsoft.com/office/drawing/2010/main"/>
                </a:ext>
              </a:extLst>
            </a:blip>
            <a:srcRect l="8997"/>
            <a:stretch/>
          </p:blipFill>
          <p:spPr bwMode="auto">
            <a:xfrm>
              <a:off x="490433" y="1753091"/>
              <a:ext cx="3657600" cy="929608"/>
            </a:xfrm>
            <a:prstGeom prst="rect">
              <a:avLst/>
            </a:prstGeom>
            <a:noFill/>
            <a:ln>
              <a:noFill/>
            </a:ln>
            <a:effectLst>
              <a:outerShdw blurRad="107950" dist="12700" dir="5400000" algn="ctr">
                <a:srgbClr val="000000"/>
              </a:outerShdw>
            </a:effectLst>
            <a:sp3d contourW="44450" prstMaterial="matte">
              <a:bevelT w="63500" h="63500" prst="artDeco"/>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7" cstate="email">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a:ext>
              </a:extLst>
            </a:blip>
            <a:stretch>
              <a:fillRect/>
            </a:stretch>
          </p:blipFill>
          <p:spPr>
            <a:xfrm>
              <a:off x="490433" y="2630100"/>
              <a:ext cx="3657600" cy="2970180"/>
            </a:xfrm>
            <a:prstGeom prst="rect">
              <a:avLst/>
            </a:prstGeom>
            <a:ln>
              <a:noFill/>
            </a:ln>
            <a:effectLst>
              <a:outerShdw blurRad="107950" dist="12700" dir="5400000" algn="ctr">
                <a:srgbClr val="000000"/>
              </a:outerShdw>
            </a:effectLst>
            <a:sp3d contourW="44450" prstMaterial="matte">
              <a:bevelT w="63500" h="63500" prst="artDeco"/>
              <a:contourClr>
                <a:srgbClr val="FFFFFF"/>
              </a:contourClr>
            </a:sp3d>
          </p:spPr>
        </p:pic>
      </p:grpSp>
      <p:sp>
        <p:nvSpPr>
          <p:cNvPr id="2" name="TextBox 1"/>
          <p:cNvSpPr txBox="1"/>
          <p:nvPr/>
        </p:nvSpPr>
        <p:spPr>
          <a:xfrm>
            <a:off x="825798" y="239233"/>
            <a:ext cx="4989443" cy="584775"/>
          </a:xfrm>
          <a:prstGeom prst="rect">
            <a:avLst/>
          </a:prstGeom>
          <a:noFill/>
        </p:spPr>
        <p:txBody>
          <a:bodyPr wrap="none" rtlCol="0">
            <a:spAutoFit/>
          </a:bodyPr>
          <a:lstStyle/>
          <a:p>
            <a:r>
              <a:rPr lang="en-US" sz="3200" b="1" dirty="0" smtClean="0">
                <a:solidFill>
                  <a:srgbClr val="0F5987">
                    <a:lumMod val="50000"/>
                  </a:srgbClr>
                </a:solidFill>
                <a:latin typeface="Gill Sans MT"/>
              </a:rPr>
              <a:t>Access Your TSP Account</a:t>
            </a:r>
            <a:endParaRPr lang="en-US" sz="3200" b="1" dirty="0">
              <a:solidFill>
                <a:srgbClr val="0F5987">
                  <a:lumMod val="50000"/>
                </a:srgbClr>
              </a:solidFill>
              <a:latin typeface="Gill Sans MT"/>
            </a:endParaRPr>
          </a:p>
        </p:txBody>
      </p:sp>
      <p:graphicFrame>
        <p:nvGraphicFramePr>
          <p:cNvPr id="8" name="Diagram 7"/>
          <p:cNvGraphicFramePr/>
          <p:nvPr>
            <p:extLst/>
          </p:nvPr>
        </p:nvGraphicFramePr>
        <p:xfrm>
          <a:off x="2719754" y="2248096"/>
          <a:ext cx="6096000" cy="4064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Slide Number Placeholder 1"/>
          <p:cNvSpPr>
            <a:spLocks noGrp="1"/>
          </p:cNvSpPr>
          <p:nvPr>
            <p:ph type="sldNum" sz="quarter" idx="4294967295"/>
          </p:nvPr>
        </p:nvSpPr>
        <p:spPr>
          <a:xfrm>
            <a:off x="8834353" y="6629400"/>
            <a:ext cx="309648" cy="228600"/>
          </a:xfrm>
          <a:prstGeom prst="rect">
            <a:avLst/>
          </a:prstGeom>
          <a:solidFill>
            <a:schemeClr val="accent6">
              <a:lumMod val="20000"/>
              <a:lumOff val="80000"/>
            </a:schemeClr>
          </a:solidFill>
        </p:spPr>
        <p:txBody>
          <a:bodyPr/>
          <a:lstStyle/>
          <a:p>
            <a:r>
              <a:rPr lang="en-US" sz="1600" b="1" dirty="0" smtClean="0">
                <a:solidFill>
                  <a:srgbClr val="CFAF22"/>
                </a:solidFill>
                <a:latin typeface="Gill Sans MT" panose="020B0502020104020203" pitchFamily="34" charset="0"/>
              </a:rPr>
              <a:t>65</a:t>
            </a:r>
            <a:endParaRPr lang="en-US" sz="1600" b="1" dirty="0">
              <a:solidFill>
                <a:srgbClr val="CFAF22"/>
              </a:solidFill>
              <a:latin typeface="Gill Sans MT" panose="020B0502020104020203" pitchFamily="34" charset="0"/>
            </a:endParaRPr>
          </a:p>
        </p:txBody>
      </p:sp>
    </p:spTree>
    <p:extLst>
      <p:ext uri="{BB962C8B-B14F-4D97-AF65-F5344CB8AC3E}">
        <p14:creationId xmlns:p14="http://schemas.microsoft.com/office/powerpoint/2010/main" val="40350300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427180" y="292883"/>
            <a:ext cx="5562600" cy="487101"/>
          </a:xfrm>
        </p:spPr>
        <p:txBody>
          <a:bodyPr>
            <a:noAutofit/>
          </a:bodyPr>
          <a:lstStyle/>
          <a:p>
            <a:r>
              <a:rPr lang="en-US" sz="3200" b="1" dirty="0" smtClean="0">
                <a:latin typeface="Gill Sans MT" panose="020B0502020104020203" pitchFamily="34" charset="0"/>
              </a:rPr>
              <a:t>TSP Core Investment Funds</a:t>
            </a:r>
            <a:endParaRPr lang="en-US" sz="2400" b="1" dirty="0">
              <a:latin typeface="Gill Sans MT" panose="020B0502020104020203" pitchFamily="34" charset="0"/>
            </a:endParaRPr>
          </a:p>
        </p:txBody>
      </p:sp>
      <p:sp>
        <p:nvSpPr>
          <p:cNvPr id="5" name="TextBox 4"/>
          <p:cNvSpPr txBox="1"/>
          <p:nvPr/>
        </p:nvSpPr>
        <p:spPr>
          <a:xfrm>
            <a:off x="1981995" y="3238381"/>
            <a:ext cx="6979117" cy="400110"/>
          </a:xfrm>
          <a:prstGeom prst="rect">
            <a:avLst/>
          </a:prstGeom>
          <a:solidFill>
            <a:schemeClr val="accent6">
              <a:lumMod val="40000"/>
              <a:lumOff val="60000"/>
            </a:schemeClr>
          </a:solidFill>
          <a:ln w="38100">
            <a:solidFill>
              <a:schemeClr val="tx1">
                <a:lumMod val="50000"/>
              </a:schemeClr>
            </a:solidFill>
          </a:ln>
        </p:spPr>
        <p:txBody>
          <a:bodyPr wrap="square" rtlCol="0">
            <a:spAutoFit/>
          </a:bodyPr>
          <a:lstStyle/>
          <a:p>
            <a:pPr algn="ctr"/>
            <a:r>
              <a:rPr lang="en-US" sz="2000" b="1" spc="650" dirty="0">
                <a:solidFill>
                  <a:srgbClr val="000000"/>
                </a:solidFill>
                <a:latin typeface="Gill Sans MT" panose="020B0502020104020203"/>
              </a:rPr>
              <a:t>Index Investment Funds</a:t>
            </a:r>
          </a:p>
        </p:txBody>
      </p:sp>
      <p:sp>
        <p:nvSpPr>
          <p:cNvPr id="15" name="TextBox 14"/>
          <p:cNvSpPr txBox="1"/>
          <p:nvPr/>
        </p:nvSpPr>
        <p:spPr>
          <a:xfrm>
            <a:off x="2024547" y="3779193"/>
            <a:ext cx="1555749" cy="400110"/>
          </a:xfrm>
          <a:prstGeom prst="rect">
            <a:avLst/>
          </a:prstGeom>
          <a:solidFill>
            <a:schemeClr val="accent2"/>
          </a:solidFill>
          <a:ln w="38100">
            <a:solidFill>
              <a:schemeClr val="tx1">
                <a:lumMod val="50000"/>
              </a:schemeClr>
            </a:solidFill>
          </a:ln>
        </p:spPr>
        <p:txBody>
          <a:bodyPr wrap="square" rtlCol="0">
            <a:spAutoFit/>
          </a:bodyPr>
          <a:lstStyle/>
          <a:p>
            <a:pPr algn="ctr"/>
            <a:r>
              <a:rPr lang="en-US" sz="2000" b="1" spc="300" dirty="0">
                <a:solidFill>
                  <a:prstClr val="white"/>
                </a:solidFill>
                <a:latin typeface="Gill Sans MT" panose="020B0502020104020203"/>
              </a:rPr>
              <a:t>Bonds</a:t>
            </a:r>
          </a:p>
        </p:txBody>
      </p:sp>
      <p:sp>
        <p:nvSpPr>
          <p:cNvPr id="48" name="TextBox 47"/>
          <p:cNvSpPr txBox="1"/>
          <p:nvPr/>
        </p:nvSpPr>
        <p:spPr>
          <a:xfrm>
            <a:off x="7502232" y="4278630"/>
            <a:ext cx="1480123" cy="954107"/>
          </a:xfrm>
          <a:prstGeom prst="rect">
            <a:avLst/>
          </a:prstGeom>
          <a:noFill/>
        </p:spPr>
        <p:txBody>
          <a:bodyPr wrap="square" rtlCol="0">
            <a:spAutoFit/>
          </a:bodyPr>
          <a:lstStyle/>
          <a:p>
            <a:pPr algn="ctr"/>
            <a:r>
              <a:rPr lang="en-US" sz="1400" b="1" dirty="0">
                <a:solidFill>
                  <a:srgbClr val="000000"/>
                </a:solidFill>
                <a:latin typeface="Gill Sans MT" panose="020B0502020104020203"/>
              </a:rPr>
              <a:t>Large companies in developed countries</a:t>
            </a:r>
          </a:p>
        </p:txBody>
      </p:sp>
      <p:sp>
        <p:nvSpPr>
          <p:cNvPr id="49" name="TextBox 48"/>
          <p:cNvSpPr txBox="1"/>
          <p:nvPr/>
        </p:nvSpPr>
        <p:spPr>
          <a:xfrm>
            <a:off x="3968939" y="5499150"/>
            <a:ext cx="1265204" cy="400110"/>
          </a:xfrm>
          <a:prstGeom prst="rect">
            <a:avLst/>
          </a:prstGeom>
          <a:noFill/>
        </p:spPr>
        <p:txBody>
          <a:bodyPr wrap="square" rtlCol="0">
            <a:spAutoFit/>
          </a:bodyPr>
          <a:lstStyle/>
          <a:p>
            <a:pPr algn="ctr"/>
            <a:r>
              <a:rPr lang="en-US" sz="2000" dirty="0">
                <a:solidFill>
                  <a:srgbClr val="C00000"/>
                </a:solidFill>
                <a:latin typeface="Gill Sans MT" panose="020B0502020104020203"/>
              </a:rPr>
              <a:t>Domestic</a:t>
            </a:r>
          </a:p>
        </p:txBody>
      </p:sp>
      <p:cxnSp>
        <p:nvCxnSpPr>
          <p:cNvPr id="17" name="Straight Arrow Connector 16"/>
          <p:cNvCxnSpPr>
            <a:stCxn id="49" idx="3"/>
          </p:cNvCxnSpPr>
          <p:nvPr/>
        </p:nvCxnSpPr>
        <p:spPr>
          <a:xfrm>
            <a:off x="5234143" y="5699205"/>
            <a:ext cx="1794882"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2168232" y="5689309"/>
            <a:ext cx="1828795" cy="881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37832" y="3240584"/>
            <a:ext cx="1625600" cy="2031325"/>
          </a:xfrm>
          <a:prstGeom prst="rect">
            <a:avLst/>
          </a:prstGeom>
          <a:solidFill>
            <a:schemeClr val="accent6">
              <a:lumMod val="20000"/>
              <a:lumOff val="80000"/>
            </a:schemeClr>
          </a:solidFill>
          <a:ln w="38100">
            <a:solidFill>
              <a:schemeClr val="tx1">
                <a:lumMod val="50000"/>
              </a:schemeClr>
            </a:solidFill>
          </a:ln>
        </p:spPr>
        <p:txBody>
          <a:bodyPr wrap="square" rtlCol="0">
            <a:spAutoFit/>
          </a:bodyPr>
          <a:lstStyle/>
          <a:p>
            <a:pPr algn="ctr"/>
            <a:r>
              <a:rPr lang="en-US" sz="1800" dirty="0">
                <a:solidFill>
                  <a:srgbClr val="0F5987">
                    <a:lumMod val="50000"/>
                  </a:srgbClr>
                </a:solidFill>
                <a:latin typeface="Gill Sans MT" panose="020B0502020104020203"/>
              </a:rPr>
              <a:t>Nonmarketable short-term U.S. Treasury security</a:t>
            </a:r>
          </a:p>
          <a:p>
            <a:pPr algn="ctr"/>
            <a:endParaRPr lang="en-US" sz="1800" dirty="0">
              <a:solidFill>
                <a:srgbClr val="0F5987">
                  <a:lumMod val="50000"/>
                </a:srgbClr>
              </a:solidFill>
              <a:latin typeface="Gill Sans MT" panose="020B0502020104020203"/>
            </a:endParaRPr>
          </a:p>
          <a:p>
            <a:pPr algn="ctr"/>
            <a:r>
              <a:rPr lang="en-US" sz="1800" dirty="0">
                <a:solidFill>
                  <a:srgbClr val="0F5987">
                    <a:lumMod val="50000"/>
                  </a:srgbClr>
                </a:solidFill>
                <a:latin typeface="Gill Sans MT" panose="020B0502020104020203"/>
              </a:rPr>
              <a:t>Specially issued to the TSP</a:t>
            </a:r>
          </a:p>
        </p:txBody>
      </p:sp>
      <p:sp>
        <p:nvSpPr>
          <p:cNvPr id="33" name="TextBox 32"/>
          <p:cNvSpPr txBox="1"/>
          <p:nvPr/>
        </p:nvSpPr>
        <p:spPr>
          <a:xfrm>
            <a:off x="1971486" y="4278630"/>
            <a:ext cx="1619145" cy="1384995"/>
          </a:xfrm>
          <a:prstGeom prst="rect">
            <a:avLst/>
          </a:prstGeom>
          <a:noFill/>
        </p:spPr>
        <p:txBody>
          <a:bodyPr wrap="square" rtlCol="0">
            <a:spAutoFit/>
          </a:bodyPr>
          <a:lstStyle/>
          <a:p>
            <a:pPr algn="ctr" fontAlgn="auto">
              <a:spcBef>
                <a:spcPts val="0"/>
              </a:spcBef>
              <a:spcAft>
                <a:spcPts val="0"/>
              </a:spcAft>
            </a:pPr>
            <a:r>
              <a:rPr lang="en-US" sz="1400" b="1" dirty="0">
                <a:solidFill>
                  <a:srgbClr val="000000"/>
                </a:solidFill>
                <a:latin typeface="Gill Sans MT" panose="020B0502020104020203"/>
              </a:rPr>
              <a:t>High-quality fixed income securities with maturities of more than one year</a:t>
            </a:r>
          </a:p>
        </p:txBody>
      </p:sp>
      <p:sp>
        <p:nvSpPr>
          <p:cNvPr id="53" name="TextBox 52"/>
          <p:cNvSpPr txBox="1"/>
          <p:nvPr/>
        </p:nvSpPr>
        <p:spPr>
          <a:xfrm>
            <a:off x="3791969" y="4297680"/>
            <a:ext cx="1619145" cy="954107"/>
          </a:xfrm>
          <a:prstGeom prst="rect">
            <a:avLst/>
          </a:prstGeom>
          <a:noFill/>
        </p:spPr>
        <p:txBody>
          <a:bodyPr wrap="square" rtlCol="0">
            <a:spAutoFit/>
          </a:bodyPr>
          <a:lstStyle/>
          <a:p>
            <a:pPr algn="ctr" fontAlgn="auto">
              <a:spcBef>
                <a:spcPts val="0"/>
              </a:spcBef>
              <a:spcAft>
                <a:spcPts val="0"/>
              </a:spcAft>
            </a:pPr>
            <a:r>
              <a:rPr lang="en-US" sz="1400" b="1" dirty="0">
                <a:solidFill>
                  <a:srgbClr val="000000"/>
                </a:solidFill>
                <a:latin typeface="Gill Sans MT" panose="020B0502020104020203"/>
              </a:rPr>
              <a:t>Large – Medium companies</a:t>
            </a:r>
          </a:p>
          <a:p>
            <a:pPr algn="ctr" fontAlgn="auto">
              <a:spcBef>
                <a:spcPts val="0"/>
              </a:spcBef>
              <a:spcAft>
                <a:spcPts val="0"/>
              </a:spcAft>
            </a:pPr>
            <a:r>
              <a:rPr lang="en-US" sz="1400" b="1">
                <a:solidFill>
                  <a:srgbClr val="000000"/>
                </a:solidFill>
                <a:latin typeface="Gill Sans MT" panose="020B0502020104020203"/>
              </a:rPr>
              <a:t>~</a:t>
            </a:r>
            <a:r>
              <a:rPr lang="en-US" sz="1400" b="1" smtClean="0">
                <a:solidFill>
                  <a:srgbClr val="000000"/>
                </a:solidFill>
                <a:latin typeface="Gill Sans MT" panose="020B0502020104020203"/>
              </a:rPr>
              <a:t>82% </a:t>
            </a:r>
            <a:r>
              <a:rPr lang="en-US" sz="1400" b="1" dirty="0">
                <a:solidFill>
                  <a:srgbClr val="000000"/>
                </a:solidFill>
                <a:latin typeface="Gill Sans MT" panose="020B0502020104020203"/>
              </a:rPr>
              <a:t>of US stock market</a:t>
            </a:r>
          </a:p>
        </p:txBody>
      </p:sp>
      <p:sp>
        <p:nvSpPr>
          <p:cNvPr id="54" name="TextBox 53"/>
          <p:cNvSpPr txBox="1"/>
          <p:nvPr/>
        </p:nvSpPr>
        <p:spPr>
          <a:xfrm>
            <a:off x="5630650" y="4291330"/>
            <a:ext cx="1619145" cy="954107"/>
          </a:xfrm>
          <a:prstGeom prst="rect">
            <a:avLst/>
          </a:prstGeom>
          <a:noFill/>
        </p:spPr>
        <p:txBody>
          <a:bodyPr wrap="square" rtlCol="0">
            <a:spAutoFit/>
          </a:bodyPr>
          <a:lstStyle/>
          <a:p>
            <a:pPr algn="ctr" fontAlgn="auto">
              <a:spcBef>
                <a:spcPts val="0"/>
              </a:spcBef>
              <a:spcAft>
                <a:spcPts val="0"/>
              </a:spcAft>
            </a:pPr>
            <a:r>
              <a:rPr lang="en-US" sz="1400" b="1" dirty="0">
                <a:solidFill>
                  <a:srgbClr val="000000"/>
                </a:solidFill>
                <a:latin typeface="Gill Sans MT" panose="020B0502020104020203"/>
              </a:rPr>
              <a:t>Medium – Small companies</a:t>
            </a:r>
          </a:p>
          <a:p>
            <a:pPr algn="ctr" fontAlgn="auto">
              <a:spcBef>
                <a:spcPts val="0"/>
              </a:spcBef>
              <a:spcAft>
                <a:spcPts val="0"/>
              </a:spcAft>
            </a:pPr>
            <a:r>
              <a:rPr lang="en-US" sz="1400" b="1" dirty="0">
                <a:solidFill>
                  <a:srgbClr val="000000"/>
                </a:solidFill>
                <a:latin typeface="Gill Sans MT" panose="020B0502020104020203"/>
              </a:rPr>
              <a:t>~the rest of US stock market</a:t>
            </a:r>
          </a:p>
        </p:txBody>
      </p:sp>
      <p:sp>
        <p:nvSpPr>
          <p:cNvPr id="55" name="TextBox 54"/>
          <p:cNvSpPr txBox="1"/>
          <p:nvPr/>
        </p:nvSpPr>
        <p:spPr>
          <a:xfrm>
            <a:off x="7497027" y="6096000"/>
            <a:ext cx="1543059" cy="400110"/>
          </a:xfrm>
          <a:prstGeom prst="rect">
            <a:avLst/>
          </a:prstGeom>
          <a:noFill/>
        </p:spPr>
        <p:txBody>
          <a:bodyPr wrap="square" rtlCol="0">
            <a:spAutoFit/>
          </a:bodyPr>
          <a:lstStyle/>
          <a:p>
            <a:pPr algn="ctr"/>
            <a:r>
              <a:rPr lang="en-US" sz="2000" dirty="0">
                <a:solidFill>
                  <a:srgbClr val="C00000"/>
                </a:solidFill>
                <a:latin typeface="Gill Sans MT" panose="020B0502020104020203"/>
              </a:rPr>
              <a:t>International</a:t>
            </a:r>
          </a:p>
        </p:txBody>
      </p:sp>
      <p:sp>
        <p:nvSpPr>
          <p:cNvPr id="6" name="Rounded Rectangle 5"/>
          <p:cNvSpPr/>
          <p:nvPr/>
        </p:nvSpPr>
        <p:spPr>
          <a:xfrm>
            <a:off x="237832" y="1890206"/>
            <a:ext cx="1535080" cy="1230374"/>
          </a:xfrm>
          <a:prstGeom prst="roundRect">
            <a:avLst/>
          </a:prstGeom>
          <a:solidFill>
            <a:srgbClr val="F47B2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41" name="Rectangle 40"/>
          <p:cNvSpPr/>
          <p:nvPr/>
        </p:nvSpPr>
        <p:spPr>
          <a:xfrm>
            <a:off x="427180" y="1832477"/>
            <a:ext cx="1130438" cy="1292662"/>
          </a:xfrm>
          <a:prstGeom prst="rect">
            <a:avLst/>
          </a:prstGeom>
        </p:spPr>
        <p:txBody>
          <a:bodyPr wrap="none">
            <a:spAutoFit/>
          </a:bodyPr>
          <a:lstStyle/>
          <a:p>
            <a:pPr algn="ctr"/>
            <a:r>
              <a:rPr lang="en-US" sz="5400" b="1" dirty="0" smtClean="0">
                <a:ln w="11430"/>
                <a:solidFill>
                  <a:prstClr val="white"/>
                </a:solidFill>
                <a:effectLst>
                  <a:outerShdw blurRad="50800" dist="39000" dir="5460000" algn="tl">
                    <a:srgbClr val="000000">
                      <a:alpha val="38000"/>
                    </a:srgbClr>
                  </a:outerShdw>
                </a:effectLst>
                <a:latin typeface="Gill Sans MT" panose="020B0502020104020203"/>
              </a:rPr>
              <a:t>G</a:t>
            </a:r>
          </a:p>
          <a:p>
            <a:pPr algn="ctr"/>
            <a:r>
              <a:rPr lang="en-US" b="1" dirty="0" smtClean="0">
                <a:ln w="11430"/>
                <a:solidFill>
                  <a:prstClr val="white"/>
                </a:solidFill>
                <a:effectLst>
                  <a:outerShdw blurRad="50800" dist="39000" dir="5460000" algn="tl">
                    <a:srgbClr val="000000">
                      <a:alpha val="38000"/>
                    </a:srgbClr>
                  </a:outerShdw>
                </a:effectLst>
                <a:latin typeface="Gill Sans MT" panose="020B0502020104020203"/>
              </a:rPr>
              <a:t>FUND</a:t>
            </a:r>
            <a:endParaRPr lang="en-US" b="1" dirty="0">
              <a:ln w="11430"/>
              <a:solidFill>
                <a:prstClr val="white"/>
              </a:solidFill>
              <a:effectLst>
                <a:outerShdw blurRad="50800" dist="39000" dir="5460000" algn="tl">
                  <a:srgbClr val="000000">
                    <a:alpha val="38000"/>
                  </a:srgbClr>
                </a:outerShdw>
              </a:effectLst>
              <a:latin typeface="Gill Sans MT" panose="020B0502020104020203"/>
            </a:endParaRPr>
          </a:p>
        </p:txBody>
      </p:sp>
      <p:sp>
        <p:nvSpPr>
          <p:cNvPr id="42" name="Rounded Rectangle 41"/>
          <p:cNvSpPr/>
          <p:nvPr/>
        </p:nvSpPr>
        <p:spPr>
          <a:xfrm>
            <a:off x="7426032" y="1902022"/>
            <a:ext cx="1535080" cy="1230374"/>
          </a:xfrm>
          <a:prstGeom prst="roundRect">
            <a:avLst/>
          </a:prstGeom>
          <a:solidFill>
            <a:srgbClr val="804C9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44" name="Rounded Rectangle 43"/>
          <p:cNvSpPr/>
          <p:nvPr/>
        </p:nvSpPr>
        <p:spPr>
          <a:xfrm>
            <a:off x="2034882" y="1898082"/>
            <a:ext cx="1535080" cy="1230374"/>
          </a:xfrm>
          <a:prstGeom prst="roundRect">
            <a:avLst/>
          </a:prstGeom>
          <a:solidFill>
            <a:srgbClr val="A0205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45" name="Rounded Rectangle 44"/>
          <p:cNvSpPr/>
          <p:nvPr/>
        </p:nvSpPr>
        <p:spPr>
          <a:xfrm>
            <a:off x="3835141" y="1891970"/>
            <a:ext cx="1535080" cy="1230374"/>
          </a:xfrm>
          <a:prstGeom prst="roundRect">
            <a:avLst/>
          </a:prstGeom>
          <a:solidFill>
            <a:srgbClr val="00994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46" name="Rounded Rectangle 45"/>
          <p:cNvSpPr/>
          <p:nvPr/>
        </p:nvSpPr>
        <p:spPr>
          <a:xfrm>
            <a:off x="5646119" y="1899731"/>
            <a:ext cx="1535080" cy="1230374"/>
          </a:xfrm>
          <a:prstGeom prst="roundRect">
            <a:avLst/>
          </a:prstGeom>
          <a:solidFill>
            <a:srgbClr val="00A0DD"/>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2" name="Rectangle 1"/>
          <p:cNvSpPr/>
          <p:nvPr/>
        </p:nvSpPr>
        <p:spPr>
          <a:xfrm>
            <a:off x="2035808" y="899988"/>
            <a:ext cx="1619145" cy="954107"/>
          </a:xfrm>
          <a:prstGeom prst="rect">
            <a:avLst/>
          </a:prstGeom>
        </p:spPr>
        <p:txBody>
          <a:bodyPr wrap="square">
            <a:spAutoFit/>
          </a:bodyPr>
          <a:lstStyle/>
          <a:p>
            <a:pPr algn="ctr"/>
            <a:r>
              <a:rPr lang="en-US" sz="1400" b="1" dirty="0">
                <a:solidFill>
                  <a:srgbClr val="0F5987"/>
                </a:solidFill>
                <a:latin typeface="Gill Sans MT" panose="020B0502020104020203"/>
              </a:rPr>
              <a:t>Bloomberg Barclays Capital U.S. </a:t>
            </a:r>
            <a:r>
              <a:rPr lang="en-US" sz="1400" b="1" spc="-30" dirty="0">
                <a:solidFill>
                  <a:srgbClr val="0F5987"/>
                </a:solidFill>
                <a:latin typeface="Gill Sans MT" panose="020B0502020104020203"/>
              </a:rPr>
              <a:t>Aggregate Bond Index</a:t>
            </a:r>
          </a:p>
        </p:txBody>
      </p:sp>
      <p:sp>
        <p:nvSpPr>
          <p:cNvPr id="27" name="Rectangle 26"/>
          <p:cNvSpPr/>
          <p:nvPr/>
        </p:nvSpPr>
        <p:spPr>
          <a:xfrm>
            <a:off x="3835141" y="1330875"/>
            <a:ext cx="1535081" cy="523220"/>
          </a:xfrm>
          <a:prstGeom prst="rect">
            <a:avLst/>
          </a:prstGeom>
        </p:spPr>
        <p:txBody>
          <a:bodyPr wrap="square">
            <a:spAutoFit/>
          </a:bodyPr>
          <a:lstStyle/>
          <a:p>
            <a:pPr algn="ctr"/>
            <a:r>
              <a:rPr lang="en-US" sz="1400" b="1" dirty="0">
                <a:solidFill>
                  <a:srgbClr val="0F5987"/>
                </a:solidFill>
                <a:latin typeface="Gill Sans MT" panose="020B0502020104020203"/>
              </a:rPr>
              <a:t>S&amp;P 500</a:t>
            </a:r>
            <a:r>
              <a:rPr lang="en-US" sz="1400" b="1" spc="-30" dirty="0">
                <a:solidFill>
                  <a:srgbClr val="0F5987"/>
                </a:solidFill>
                <a:latin typeface="Gill Sans MT" panose="020B0502020104020203"/>
              </a:rPr>
              <a:t> </a:t>
            </a:r>
          </a:p>
          <a:p>
            <a:pPr algn="ctr"/>
            <a:r>
              <a:rPr lang="en-US" sz="1400" b="1" spc="-30" dirty="0">
                <a:solidFill>
                  <a:srgbClr val="0F5987"/>
                </a:solidFill>
                <a:latin typeface="Gill Sans MT" panose="020B0502020104020203"/>
              </a:rPr>
              <a:t>Index</a:t>
            </a:r>
          </a:p>
        </p:txBody>
      </p:sp>
      <p:sp>
        <p:nvSpPr>
          <p:cNvPr id="28" name="Rectangle 27"/>
          <p:cNvSpPr/>
          <p:nvPr/>
        </p:nvSpPr>
        <p:spPr>
          <a:xfrm>
            <a:off x="5638270" y="904117"/>
            <a:ext cx="1550549" cy="954107"/>
          </a:xfrm>
          <a:prstGeom prst="rect">
            <a:avLst/>
          </a:prstGeom>
        </p:spPr>
        <p:txBody>
          <a:bodyPr wrap="square">
            <a:spAutoFit/>
          </a:bodyPr>
          <a:lstStyle/>
          <a:p>
            <a:pPr algn="ctr"/>
            <a:r>
              <a:rPr lang="en-US" sz="1400" b="1" dirty="0">
                <a:solidFill>
                  <a:srgbClr val="0F5987"/>
                </a:solidFill>
                <a:latin typeface="Gill Sans MT" panose="020B0502020104020203"/>
              </a:rPr>
              <a:t>Dow Jones U.S. Completion Total Stock Market Index </a:t>
            </a:r>
          </a:p>
        </p:txBody>
      </p:sp>
      <p:sp>
        <p:nvSpPr>
          <p:cNvPr id="29" name="Rectangle 28"/>
          <p:cNvSpPr/>
          <p:nvPr/>
        </p:nvSpPr>
        <p:spPr>
          <a:xfrm>
            <a:off x="7423627" y="1524000"/>
            <a:ext cx="1535080" cy="276999"/>
          </a:xfrm>
          <a:prstGeom prst="rect">
            <a:avLst/>
          </a:prstGeom>
        </p:spPr>
        <p:txBody>
          <a:bodyPr wrap="square">
            <a:spAutoFit/>
          </a:bodyPr>
          <a:lstStyle/>
          <a:p>
            <a:pPr algn="ctr"/>
            <a:r>
              <a:rPr lang="en-US" sz="1200" b="1" dirty="0">
                <a:solidFill>
                  <a:srgbClr val="0F5987"/>
                </a:solidFill>
                <a:latin typeface="Gill Sans MT" panose="020B0502020104020203"/>
              </a:rPr>
              <a:t>MSCI EAFE Index</a:t>
            </a:r>
          </a:p>
        </p:txBody>
      </p:sp>
      <p:sp>
        <p:nvSpPr>
          <p:cNvPr id="30" name="TextBox 29"/>
          <p:cNvSpPr txBox="1"/>
          <p:nvPr/>
        </p:nvSpPr>
        <p:spPr>
          <a:xfrm>
            <a:off x="3791969" y="3783083"/>
            <a:ext cx="5169143" cy="400110"/>
          </a:xfrm>
          <a:prstGeom prst="rect">
            <a:avLst/>
          </a:prstGeom>
          <a:solidFill>
            <a:schemeClr val="accent3">
              <a:lumMod val="75000"/>
            </a:schemeClr>
          </a:solidFill>
          <a:ln w="38100">
            <a:solidFill>
              <a:schemeClr val="tx1">
                <a:lumMod val="50000"/>
              </a:schemeClr>
            </a:solidFill>
          </a:ln>
        </p:spPr>
        <p:txBody>
          <a:bodyPr wrap="square" rtlCol="0">
            <a:spAutoFit/>
          </a:bodyPr>
          <a:lstStyle/>
          <a:p>
            <a:pPr algn="ctr"/>
            <a:r>
              <a:rPr lang="en-US" sz="2000" b="1" spc="300" dirty="0">
                <a:solidFill>
                  <a:prstClr val="white"/>
                </a:solidFill>
                <a:latin typeface="Gill Sans MT" panose="020B0502020104020203"/>
              </a:rPr>
              <a:t>Stocks</a:t>
            </a:r>
          </a:p>
        </p:txBody>
      </p:sp>
      <p:sp>
        <p:nvSpPr>
          <p:cNvPr id="7" name="Rectangle 6"/>
          <p:cNvSpPr/>
          <p:nvPr/>
        </p:nvSpPr>
        <p:spPr>
          <a:xfrm>
            <a:off x="1482432" y="5966702"/>
            <a:ext cx="5460495" cy="523220"/>
          </a:xfrm>
          <a:prstGeom prst="rect">
            <a:avLst/>
          </a:prstGeom>
        </p:spPr>
        <p:txBody>
          <a:bodyPr wrap="square">
            <a:spAutoFit/>
          </a:bodyPr>
          <a:lstStyle/>
          <a:p>
            <a:r>
              <a:rPr lang="en-US" sz="1400" dirty="0">
                <a:solidFill>
                  <a:srgbClr val="000000"/>
                </a:solidFill>
                <a:latin typeface="Gill Sans MT" panose="020B0502020104020203"/>
              </a:rPr>
              <a:t>TSP Fund Information on tsp.gov </a:t>
            </a:r>
          </a:p>
          <a:p>
            <a:r>
              <a:rPr lang="en-US" sz="1400" dirty="0">
                <a:solidFill>
                  <a:srgbClr val="000000"/>
                </a:solidFill>
                <a:latin typeface="Gill Sans MT" panose="020B0502020104020203"/>
              </a:rPr>
              <a:t>Investment Option Review in Reading Room on frtib.gov/Reading Room</a:t>
            </a:r>
          </a:p>
        </p:txBody>
      </p:sp>
      <p:cxnSp>
        <p:nvCxnSpPr>
          <p:cNvPr id="34" name="Straight Arrow Connector 33"/>
          <p:cNvCxnSpPr/>
          <p:nvPr/>
        </p:nvCxnSpPr>
        <p:spPr>
          <a:xfrm flipH="1" flipV="1">
            <a:off x="8254378" y="5288280"/>
            <a:ext cx="1" cy="80629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2235896" y="1827358"/>
            <a:ext cx="1130438" cy="1292662"/>
          </a:xfrm>
          <a:prstGeom prst="rect">
            <a:avLst/>
          </a:prstGeom>
        </p:spPr>
        <p:txBody>
          <a:bodyPr wrap="none">
            <a:spAutoFit/>
          </a:bodyPr>
          <a:lstStyle/>
          <a:p>
            <a:pPr algn="ctr"/>
            <a:r>
              <a:rPr lang="en-US" sz="5400" b="1" dirty="0" smtClean="0">
                <a:ln w="11430"/>
                <a:solidFill>
                  <a:prstClr val="white"/>
                </a:solidFill>
                <a:effectLst>
                  <a:outerShdw blurRad="50800" dist="39000" dir="5460000" algn="tl">
                    <a:srgbClr val="000000">
                      <a:alpha val="38000"/>
                    </a:srgbClr>
                  </a:outerShdw>
                </a:effectLst>
                <a:latin typeface="Gill Sans MT" panose="020B0502020104020203"/>
              </a:rPr>
              <a:t>F</a:t>
            </a:r>
          </a:p>
          <a:p>
            <a:pPr algn="ctr"/>
            <a:r>
              <a:rPr lang="en-US" b="1" dirty="0" smtClean="0">
                <a:ln w="11430"/>
                <a:solidFill>
                  <a:prstClr val="white"/>
                </a:solidFill>
                <a:effectLst>
                  <a:outerShdw blurRad="50800" dist="39000" dir="5460000" algn="tl">
                    <a:srgbClr val="000000">
                      <a:alpha val="38000"/>
                    </a:srgbClr>
                  </a:outerShdw>
                </a:effectLst>
                <a:latin typeface="Gill Sans MT" panose="020B0502020104020203"/>
              </a:rPr>
              <a:t>FUND</a:t>
            </a:r>
            <a:endParaRPr lang="en-US" b="1" dirty="0">
              <a:ln w="11430"/>
              <a:solidFill>
                <a:prstClr val="white"/>
              </a:solidFill>
              <a:effectLst>
                <a:outerShdw blurRad="50800" dist="39000" dir="5460000" algn="tl">
                  <a:srgbClr val="000000">
                    <a:alpha val="38000"/>
                  </a:srgbClr>
                </a:outerShdw>
              </a:effectLst>
              <a:latin typeface="Gill Sans MT" panose="020B0502020104020203"/>
            </a:endParaRPr>
          </a:p>
        </p:txBody>
      </p:sp>
      <p:sp>
        <p:nvSpPr>
          <p:cNvPr id="36" name="Rectangle 35"/>
          <p:cNvSpPr/>
          <p:nvPr/>
        </p:nvSpPr>
        <p:spPr>
          <a:xfrm>
            <a:off x="4032648" y="1822038"/>
            <a:ext cx="1130438" cy="1292662"/>
          </a:xfrm>
          <a:prstGeom prst="rect">
            <a:avLst/>
          </a:prstGeom>
        </p:spPr>
        <p:txBody>
          <a:bodyPr wrap="none">
            <a:spAutoFit/>
          </a:bodyPr>
          <a:lstStyle/>
          <a:p>
            <a:pPr algn="ctr"/>
            <a:r>
              <a:rPr lang="en-US" sz="5400" b="1" dirty="0" smtClean="0">
                <a:ln w="11430"/>
                <a:solidFill>
                  <a:prstClr val="white"/>
                </a:solidFill>
                <a:effectLst>
                  <a:outerShdw blurRad="50800" dist="39000" dir="5460000" algn="tl">
                    <a:srgbClr val="000000">
                      <a:alpha val="38000"/>
                    </a:srgbClr>
                  </a:outerShdw>
                </a:effectLst>
                <a:latin typeface="Gill Sans MT" panose="020B0502020104020203"/>
              </a:rPr>
              <a:t>C</a:t>
            </a:r>
          </a:p>
          <a:p>
            <a:pPr algn="ctr"/>
            <a:r>
              <a:rPr lang="en-US" b="1" dirty="0" smtClean="0">
                <a:ln w="11430"/>
                <a:solidFill>
                  <a:prstClr val="white"/>
                </a:solidFill>
                <a:effectLst>
                  <a:outerShdw blurRad="50800" dist="39000" dir="5460000" algn="tl">
                    <a:srgbClr val="000000">
                      <a:alpha val="38000"/>
                    </a:srgbClr>
                  </a:outerShdw>
                </a:effectLst>
                <a:latin typeface="Gill Sans MT" panose="020B0502020104020203"/>
              </a:rPr>
              <a:t>FUND</a:t>
            </a:r>
            <a:endParaRPr lang="en-US" b="1" dirty="0">
              <a:ln w="11430"/>
              <a:solidFill>
                <a:prstClr val="white"/>
              </a:solidFill>
              <a:effectLst>
                <a:outerShdw blurRad="50800" dist="39000" dir="5460000" algn="tl">
                  <a:srgbClr val="000000">
                    <a:alpha val="38000"/>
                  </a:srgbClr>
                </a:outerShdw>
              </a:effectLst>
              <a:latin typeface="Gill Sans MT" panose="020B0502020104020203"/>
            </a:endParaRPr>
          </a:p>
        </p:txBody>
      </p:sp>
      <p:sp>
        <p:nvSpPr>
          <p:cNvPr id="37" name="Rectangle 36"/>
          <p:cNvSpPr/>
          <p:nvPr/>
        </p:nvSpPr>
        <p:spPr>
          <a:xfrm>
            <a:off x="5861413" y="1811430"/>
            <a:ext cx="1130438" cy="1292662"/>
          </a:xfrm>
          <a:prstGeom prst="rect">
            <a:avLst/>
          </a:prstGeom>
        </p:spPr>
        <p:txBody>
          <a:bodyPr wrap="none">
            <a:spAutoFit/>
          </a:bodyPr>
          <a:lstStyle/>
          <a:p>
            <a:pPr algn="ctr"/>
            <a:r>
              <a:rPr lang="en-US" sz="5400" b="1" dirty="0" smtClean="0">
                <a:ln w="11430"/>
                <a:solidFill>
                  <a:prstClr val="white"/>
                </a:solidFill>
                <a:effectLst>
                  <a:outerShdw blurRad="50800" dist="39000" dir="5460000" algn="tl">
                    <a:srgbClr val="000000">
                      <a:alpha val="38000"/>
                    </a:srgbClr>
                  </a:outerShdw>
                </a:effectLst>
                <a:latin typeface="Gill Sans MT" panose="020B0502020104020203"/>
              </a:rPr>
              <a:t>S</a:t>
            </a:r>
          </a:p>
          <a:p>
            <a:pPr algn="ctr"/>
            <a:r>
              <a:rPr lang="en-US" b="1" dirty="0" smtClean="0">
                <a:ln w="11430"/>
                <a:solidFill>
                  <a:prstClr val="white"/>
                </a:solidFill>
                <a:effectLst>
                  <a:outerShdw blurRad="50800" dist="39000" dir="5460000" algn="tl">
                    <a:srgbClr val="000000">
                      <a:alpha val="38000"/>
                    </a:srgbClr>
                  </a:outerShdw>
                </a:effectLst>
                <a:latin typeface="Gill Sans MT" panose="020B0502020104020203"/>
              </a:rPr>
              <a:t>FUND</a:t>
            </a:r>
            <a:endParaRPr lang="en-US" b="1" dirty="0">
              <a:ln w="11430"/>
              <a:solidFill>
                <a:prstClr val="white"/>
              </a:solidFill>
              <a:effectLst>
                <a:outerShdw blurRad="50800" dist="39000" dir="5460000" algn="tl">
                  <a:srgbClr val="000000">
                    <a:alpha val="38000"/>
                  </a:srgbClr>
                </a:outerShdw>
              </a:effectLst>
              <a:latin typeface="Gill Sans MT" panose="020B0502020104020203"/>
            </a:endParaRPr>
          </a:p>
        </p:txBody>
      </p:sp>
      <p:sp>
        <p:nvSpPr>
          <p:cNvPr id="38" name="Rectangle 37"/>
          <p:cNvSpPr/>
          <p:nvPr/>
        </p:nvSpPr>
        <p:spPr>
          <a:xfrm>
            <a:off x="7625948" y="1850282"/>
            <a:ext cx="1130438" cy="1292662"/>
          </a:xfrm>
          <a:prstGeom prst="rect">
            <a:avLst/>
          </a:prstGeom>
        </p:spPr>
        <p:txBody>
          <a:bodyPr wrap="none">
            <a:spAutoFit/>
          </a:bodyPr>
          <a:lstStyle/>
          <a:p>
            <a:pPr algn="ctr"/>
            <a:r>
              <a:rPr lang="en-US" sz="5400" b="1" dirty="0" smtClean="0">
                <a:ln w="11430"/>
                <a:solidFill>
                  <a:prstClr val="white"/>
                </a:solidFill>
                <a:effectLst>
                  <a:outerShdw blurRad="50800" dist="39000" dir="5460000" algn="tl">
                    <a:srgbClr val="000000">
                      <a:alpha val="38000"/>
                    </a:srgbClr>
                  </a:outerShdw>
                </a:effectLst>
                <a:latin typeface="Gill Sans MT" panose="020B0502020104020203"/>
              </a:rPr>
              <a:t>I</a:t>
            </a:r>
          </a:p>
          <a:p>
            <a:pPr algn="ctr"/>
            <a:r>
              <a:rPr lang="en-US" b="1" dirty="0" smtClean="0">
                <a:ln w="11430"/>
                <a:solidFill>
                  <a:prstClr val="white"/>
                </a:solidFill>
                <a:effectLst>
                  <a:outerShdw blurRad="50800" dist="39000" dir="5460000" algn="tl">
                    <a:srgbClr val="000000">
                      <a:alpha val="38000"/>
                    </a:srgbClr>
                  </a:outerShdw>
                </a:effectLst>
                <a:latin typeface="Gill Sans MT" panose="020B0502020104020203"/>
              </a:rPr>
              <a:t>FUND</a:t>
            </a:r>
            <a:endParaRPr lang="en-US" b="1" dirty="0">
              <a:ln w="11430"/>
              <a:solidFill>
                <a:prstClr val="white"/>
              </a:solidFill>
              <a:effectLst>
                <a:outerShdw blurRad="50800" dist="39000" dir="5460000" algn="tl">
                  <a:srgbClr val="000000">
                    <a:alpha val="38000"/>
                  </a:srgbClr>
                </a:outerShdw>
              </a:effectLst>
              <a:latin typeface="Gill Sans MT" panose="020B0502020104020203"/>
            </a:endParaRPr>
          </a:p>
        </p:txBody>
      </p:sp>
      <p:sp>
        <p:nvSpPr>
          <p:cNvPr id="39" name="Slide Number Placeholder 1"/>
          <p:cNvSpPr>
            <a:spLocks noGrp="1"/>
          </p:cNvSpPr>
          <p:nvPr>
            <p:ph type="sldNum" sz="quarter" idx="4294967295"/>
          </p:nvPr>
        </p:nvSpPr>
        <p:spPr>
          <a:xfrm>
            <a:off x="8834353" y="6629400"/>
            <a:ext cx="309648" cy="228600"/>
          </a:xfrm>
          <a:prstGeom prst="rect">
            <a:avLst/>
          </a:prstGeom>
          <a:solidFill>
            <a:schemeClr val="accent6">
              <a:lumMod val="20000"/>
              <a:lumOff val="80000"/>
            </a:schemeClr>
          </a:solidFill>
        </p:spPr>
        <p:txBody>
          <a:bodyPr/>
          <a:lstStyle/>
          <a:p>
            <a:r>
              <a:rPr lang="en-US" sz="1600" b="1" dirty="0" smtClean="0">
                <a:solidFill>
                  <a:srgbClr val="CFAF22"/>
                </a:solidFill>
                <a:latin typeface="Gill Sans MT" panose="020B0502020104020203" pitchFamily="34" charset="0"/>
              </a:rPr>
              <a:t>32</a:t>
            </a:r>
            <a:endParaRPr lang="en-US" sz="1600" b="1" dirty="0">
              <a:solidFill>
                <a:srgbClr val="CFAF22"/>
              </a:solidFill>
              <a:latin typeface="Gill Sans MT" panose="020B0502020104020203" pitchFamily="34" charset="0"/>
            </a:endParaRPr>
          </a:p>
        </p:txBody>
      </p:sp>
    </p:spTree>
    <p:extLst>
      <p:ext uri="{BB962C8B-B14F-4D97-AF65-F5344CB8AC3E}">
        <p14:creationId xmlns:p14="http://schemas.microsoft.com/office/powerpoint/2010/main" val="224414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2" grpId="0" animBg="1"/>
      <p:bldP spid="44" grpId="0" animBg="1"/>
      <p:bldP spid="45" grpId="0" animBg="1"/>
      <p:bldP spid="4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87993" y="5562600"/>
            <a:ext cx="3119438" cy="847357"/>
          </a:xfrm>
          <a:prstGeom prst="rect">
            <a:avLst/>
          </a:prstGeom>
        </p:spPr>
      </p:pic>
      <p:sp>
        <p:nvSpPr>
          <p:cNvPr id="4" name="Title 1"/>
          <p:cNvSpPr txBox="1">
            <a:spLocks/>
          </p:cNvSpPr>
          <p:nvPr/>
        </p:nvSpPr>
        <p:spPr>
          <a:xfrm>
            <a:off x="914400" y="228600"/>
            <a:ext cx="7620000" cy="1143000"/>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3600" b="1" kern="1200">
                <a:solidFill>
                  <a:srgbClr val="032852"/>
                </a:solidFill>
                <a:latin typeface="+mj-lt"/>
                <a:ea typeface="+mj-ea"/>
                <a:cs typeface="+mj-cs"/>
              </a:defRPr>
            </a:lvl1pPr>
          </a:lstStyle>
          <a:p>
            <a:pPr fontAlgn="auto">
              <a:spcAft>
                <a:spcPts val="0"/>
              </a:spcAft>
            </a:pPr>
            <a:r>
              <a:rPr lang="en-US" dirty="0" smtClean="0">
                <a:solidFill>
                  <a:srgbClr val="0F5987"/>
                </a:solidFill>
              </a:rPr>
              <a:t>L Funds Investment Allocation</a:t>
            </a:r>
            <a:endParaRPr lang="en-US" dirty="0">
              <a:solidFill>
                <a:srgbClr val="0F5987"/>
              </a:solidFill>
            </a:endParaRPr>
          </a:p>
        </p:txBody>
      </p:sp>
      <p:pic>
        <p:nvPicPr>
          <p:cNvPr id="5" name="Picture 4"/>
          <p:cNvPicPr>
            <a:picLocks noChangeAspect="1"/>
          </p:cNvPicPr>
          <p:nvPr/>
        </p:nvPicPr>
        <p:blipFill>
          <a:blip r:embed="rId3"/>
          <a:stretch>
            <a:fillRect/>
          </a:stretch>
        </p:blipFill>
        <p:spPr>
          <a:xfrm>
            <a:off x="4756030" y="597408"/>
            <a:ext cx="2652161" cy="2907792"/>
          </a:xfrm>
          <a:prstGeom prst="rect">
            <a:avLst/>
          </a:prstGeom>
        </p:spPr>
      </p:pic>
      <p:pic>
        <p:nvPicPr>
          <p:cNvPr id="6" name="Picture 5"/>
          <p:cNvPicPr>
            <a:picLocks noChangeAspect="1"/>
          </p:cNvPicPr>
          <p:nvPr/>
        </p:nvPicPr>
        <p:blipFill>
          <a:blip r:embed="rId4"/>
          <a:stretch>
            <a:fillRect/>
          </a:stretch>
        </p:blipFill>
        <p:spPr>
          <a:xfrm>
            <a:off x="478554" y="2895600"/>
            <a:ext cx="2607505" cy="2905506"/>
          </a:xfrm>
          <a:prstGeom prst="rect">
            <a:avLst/>
          </a:prstGeom>
        </p:spPr>
      </p:pic>
      <p:pic>
        <p:nvPicPr>
          <p:cNvPr id="7" name="Picture 6"/>
          <p:cNvPicPr>
            <a:picLocks noChangeAspect="1"/>
          </p:cNvPicPr>
          <p:nvPr/>
        </p:nvPicPr>
        <p:blipFill>
          <a:blip r:embed="rId5"/>
          <a:stretch>
            <a:fillRect/>
          </a:stretch>
        </p:blipFill>
        <p:spPr>
          <a:xfrm>
            <a:off x="1773218" y="599694"/>
            <a:ext cx="2566177" cy="2905506"/>
          </a:xfrm>
          <a:prstGeom prst="rect">
            <a:avLst/>
          </a:prstGeom>
        </p:spPr>
      </p:pic>
      <p:pic>
        <p:nvPicPr>
          <p:cNvPr id="8" name="Picture 7"/>
          <p:cNvPicPr>
            <a:picLocks noChangeAspect="1"/>
          </p:cNvPicPr>
          <p:nvPr/>
        </p:nvPicPr>
        <p:blipFill>
          <a:blip r:embed="rId6"/>
          <a:stretch>
            <a:fillRect/>
          </a:stretch>
        </p:blipFill>
        <p:spPr>
          <a:xfrm>
            <a:off x="6004566" y="2895600"/>
            <a:ext cx="2674319" cy="2907792"/>
          </a:xfrm>
          <a:prstGeom prst="rect">
            <a:avLst/>
          </a:prstGeom>
        </p:spPr>
      </p:pic>
      <p:pic>
        <p:nvPicPr>
          <p:cNvPr id="9" name="Picture 8"/>
          <p:cNvPicPr>
            <a:picLocks noChangeAspect="1"/>
          </p:cNvPicPr>
          <p:nvPr/>
        </p:nvPicPr>
        <p:blipFill>
          <a:blip r:embed="rId7"/>
          <a:stretch>
            <a:fillRect/>
          </a:stretch>
        </p:blipFill>
        <p:spPr>
          <a:xfrm>
            <a:off x="3259924" y="2895600"/>
            <a:ext cx="2575577" cy="2905506"/>
          </a:xfrm>
          <a:prstGeom prst="rect">
            <a:avLst/>
          </a:prstGeom>
        </p:spPr>
      </p:pic>
      <p:pic>
        <p:nvPicPr>
          <p:cNvPr id="10" name="Picture 9"/>
          <p:cNvPicPr>
            <a:picLocks noChangeAspect="1"/>
          </p:cNvPicPr>
          <p:nvPr/>
        </p:nvPicPr>
        <p:blipFill>
          <a:blip r:embed="rId8"/>
          <a:stretch>
            <a:fillRect/>
          </a:stretch>
        </p:blipFill>
        <p:spPr>
          <a:xfrm>
            <a:off x="6441233" y="5931575"/>
            <a:ext cx="1800983" cy="307896"/>
          </a:xfrm>
          <a:prstGeom prst="rect">
            <a:avLst/>
          </a:prstGeom>
        </p:spPr>
      </p:pic>
      <p:sp>
        <p:nvSpPr>
          <p:cNvPr id="11" name="TextBox 10"/>
          <p:cNvSpPr txBox="1"/>
          <p:nvPr/>
        </p:nvSpPr>
        <p:spPr>
          <a:xfrm>
            <a:off x="4578016" y="6369940"/>
            <a:ext cx="4366247" cy="276999"/>
          </a:xfrm>
          <a:prstGeom prst="rect">
            <a:avLst/>
          </a:prstGeom>
          <a:noFill/>
        </p:spPr>
        <p:txBody>
          <a:bodyPr wrap="square" rtlCol="0">
            <a:spAutoFit/>
          </a:bodyPr>
          <a:lstStyle/>
          <a:p>
            <a:r>
              <a:rPr lang="en-US" sz="1200" dirty="0">
                <a:solidFill>
                  <a:srgbClr val="000000"/>
                </a:solidFill>
                <a:latin typeface="Gill Sans MT"/>
              </a:rPr>
              <a:t>See: tsp.gov→ Investment Funds→ Fund Options→ Lifecycle Funds</a:t>
            </a:r>
          </a:p>
        </p:txBody>
      </p:sp>
      <p:sp>
        <p:nvSpPr>
          <p:cNvPr id="12" name="Slide Number Placeholder 1"/>
          <p:cNvSpPr>
            <a:spLocks noGrp="1"/>
          </p:cNvSpPr>
          <p:nvPr>
            <p:ph type="sldNum" sz="quarter" idx="11"/>
          </p:nvPr>
        </p:nvSpPr>
        <p:spPr>
          <a:xfrm>
            <a:off x="8827425" y="6629400"/>
            <a:ext cx="351211" cy="256308"/>
          </a:xfrm>
          <a:solidFill>
            <a:schemeClr val="accent6">
              <a:lumMod val="20000"/>
              <a:lumOff val="80000"/>
            </a:schemeClr>
          </a:solidFill>
        </p:spPr>
        <p:txBody>
          <a:bodyPr/>
          <a:lstStyle/>
          <a:p>
            <a:r>
              <a:rPr lang="en-US" sz="1600" b="1" dirty="0" smtClean="0">
                <a:solidFill>
                  <a:srgbClr val="CFAF22"/>
                </a:solidFill>
                <a:latin typeface="Gill Sans MT" panose="020B0502020104020203" pitchFamily="34" charset="0"/>
              </a:rPr>
              <a:t>41</a:t>
            </a:r>
            <a:endParaRPr lang="en-US" sz="1600" b="1" dirty="0">
              <a:solidFill>
                <a:srgbClr val="CFAF22"/>
              </a:solidFill>
              <a:latin typeface="Gill Sans MT" panose="020B0502020104020203" pitchFamily="34" charset="0"/>
            </a:endParaRPr>
          </a:p>
        </p:txBody>
      </p:sp>
    </p:spTree>
    <p:extLst>
      <p:ext uri="{BB962C8B-B14F-4D97-AF65-F5344CB8AC3E}">
        <p14:creationId xmlns:p14="http://schemas.microsoft.com/office/powerpoint/2010/main" val="42717385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8" descr="SLD 45.psd"/>
          <p:cNvPicPr>
            <a:picLocks noChangeAspect="1"/>
          </p:cNvPicPr>
          <p:nvPr/>
        </p:nvPicPr>
        <p:blipFill>
          <a:blip r:embed="rId3">
            <a:extLst>
              <a:ext uri="{28A0092B-C50C-407E-A947-70E740481C1C}">
                <a14:useLocalDpi xmlns:a14="http://schemas.microsoft.com/office/drawing/2010/main" val="0"/>
              </a:ext>
            </a:extLst>
          </a:blip>
          <a:srcRect b="2266"/>
          <a:stretch>
            <a:fillRect/>
          </a:stretch>
        </p:blipFill>
        <p:spPr bwMode="auto">
          <a:xfrm>
            <a:off x="1588" y="0"/>
            <a:ext cx="9140825" cy="670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Title 1"/>
          <p:cNvSpPr>
            <a:spLocks noGrp="1"/>
          </p:cNvSpPr>
          <p:nvPr>
            <p:ph type="title"/>
          </p:nvPr>
        </p:nvSpPr>
        <p:spPr>
          <a:xfrm>
            <a:off x="455613" y="130175"/>
            <a:ext cx="8688387" cy="1417638"/>
          </a:xfrm>
        </p:spPr>
        <p:txBody>
          <a:bodyPr/>
          <a:lstStyle/>
          <a:p>
            <a:r>
              <a:rPr lang="en-US" altLang="en-US" smtClean="0">
                <a:ea typeface="ＭＳ Ｐゴシック" charset="-128"/>
              </a:rPr>
              <a:t>Manage Your </a:t>
            </a:r>
            <a:br>
              <a:rPr lang="en-US" altLang="en-US" smtClean="0">
                <a:ea typeface="ＭＳ Ｐゴシック" charset="-128"/>
              </a:rPr>
            </a:br>
            <a:r>
              <a:rPr lang="en-US" altLang="en-US" smtClean="0">
                <a:ea typeface="ＭＳ Ｐゴシック" charset="-128"/>
              </a:rPr>
              <a:t>Own Mix</a:t>
            </a:r>
          </a:p>
        </p:txBody>
      </p:sp>
      <p:sp>
        <p:nvSpPr>
          <p:cNvPr id="60420" name="Content Placeholder 6"/>
          <p:cNvSpPr>
            <a:spLocks noGrp="1"/>
          </p:cNvSpPr>
          <p:nvPr>
            <p:ph idx="1"/>
          </p:nvPr>
        </p:nvSpPr>
        <p:spPr>
          <a:xfrm>
            <a:off x="457200" y="1730375"/>
            <a:ext cx="8375650" cy="4387850"/>
          </a:xfrm>
        </p:spPr>
        <p:txBody>
          <a:bodyPr/>
          <a:lstStyle/>
          <a:p>
            <a:pPr indent="-438150">
              <a:spcAft>
                <a:spcPts val="1200"/>
              </a:spcAft>
              <a:buClr>
                <a:srgbClr val="5A1705"/>
              </a:buClr>
            </a:pPr>
            <a:r>
              <a:rPr lang="en-US" altLang="en-US" smtClean="0">
                <a:ea typeface="ＭＳ Ｐゴシック" charset="-128"/>
              </a:rPr>
              <a:t>Determine your best asset balance</a:t>
            </a:r>
          </a:p>
          <a:p>
            <a:pPr indent="-438150">
              <a:spcAft>
                <a:spcPts val="1200"/>
              </a:spcAft>
              <a:buClr>
                <a:srgbClr val="5A1705"/>
              </a:buClr>
            </a:pPr>
            <a:r>
              <a:rPr lang="en-US" altLang="en-US" smtClean="0">
                <a:ea typeface="ＭＳ Ｐゴシック" charset="-128"/>
              </a:rPr>
              <a:t>Rebalance on an annual basis</a:t>
            </a:r>
          </a:p>
          <a:p>
            <a:pPr indent="-438150">
              <a:spcAft>
                <a:spcPct val="0"/>
              </a:spcAft>
              <a:buClr>
                <a:srgbClr val="5A1705"/>
              </a:buClr>
            </a:pPr>
            <a:r>
              <a:rPr lang="en-US" altLang="en-US" smtClean="0">
                <a:ea typeface="ＭＳ Ｐゴシック" charset="-128"/>
              </a:rPr>
              <a:t>Reallocate risk with age</a:t>
            </a:r>
          </a:p>
          <a:p>
            <a:pPr marL="876300" lvl="1" indent="-438150">
              <a:lnSpc>
                <a:spcPts val="3400"/>
              </a:lnSpc>
              <a:spcAft>
                <a:spcPts val="600"/>
              </a:spcAft>
              <a:buClr>
                <a:srgbClr val="5A1705"/>
              </a:buClr>
            </a:pPr>
            <a:r>
              <a:rPr lang="en-US" altLang="en-US" smtClean="0">
                <a:ea typeface="ＭＳ Ｐゴシック" charset="-128"/>
              </a:rPr>
              <a:t>Reduce bond volatility by opting for the </a:t>
            </a:r>
            <a:br>
              <a:rPr lang="en-US" altLang="en-US" smtClean="0">
                <a:ea typeface="ＭＳ Ｐゴシック" charset="-128"/>
              </a:rPr>
            </a:br>
            <a:r>
              <a:rPr lang="en-US" altLang="en-US" smtClean="0">
                <a:ea typeface="ＭＳ Ｐゴシック" charset="-128"/>
              </a:rPr>
              <a:t>G fund over the F fund</a:t>
            </a:r>
          </a:p>
          <a:p>
            <a:pPr marL="876300" lvl="1" indent="-438150">
              <a:lnSpc>
                <a:spcPts val="3400"/>
              </a:lnSpc>
              <a:spcAft>
                <a:spcPts val="600"/>
              </a:spcAft>
              <a:buClr>
                <a:srgbClr val="5A1705"/>
              </a:buClr>
            </a:pPr>
            <a:r>
              <a:rPr lang="en-US" altLang="en-US" smtClean="0">
                <a:ea typeface="ＭＳ Ｐゴシック" charset="-128"/>
              </a:rPr>
              <a:t>Reduce stock volatility by opting for the </a:t>
            </a:r>
            <a:br>
              <a:rPr lang="en-US" altLang="en-US" smtClean="0">
                <a:ea typeface="ＭＳ Ｐゴシック" charset="-128"/>
              </a:rPr>
            </a:br>
            <a:r>
              <a:rPr lang="en-US" altLang="en-US" smtClean="0">
                <a:ea typeface="ＭＳ Ｐゴシック" charset="-128"/>
              </a:rPr>
              <a:t>C fund over S fund and S fund over the </a:t>
            </a:r>
            <a:br>
              <a:rPr lang="en-US" altLang="en-US" smtClean="0">
                <a:ea typeface="ＭＳ Ｐゴシック" charset="-128"/>
              </a:rPr>
            </a:br>
            <a:r>
              <a:rPr lang="en-US" altLang="en-US" smtClean="0">
                <a:ea typeface="ＭＳ Ｐゴシック" charset="-128"/>
              </a:rPr>
              <a:t>I fund</a:t>
            </a:r>
          </a:p>
          <a:p>
            <a:pPr marL="876300" lvl="1" indent="-438150">
              <a:lnSpc>
                <a:spcPts val="3400"/>
              </a:lnSpc>
              <a:spcAft>
                <a:spcPts val="600"/>
              </a:spcAft>
              <a:buClr>
                <a:srgbClr val="5A1705"/>
              </a:buClr>
            </a:pPr>
            <a:endParaRPr lang="en-US" altLang="en-US" smtClean="0">
              <a:ea typeface="ＭＳ Ｐゴシック" charset="-128"/>
            </a:endParaRPr>
          </a:p>
        </p:txBody>
      </p:sp>
      <p:sp>
        <p:nvSpPr>
          <p:cNvPr id="60421" name="Slide Number Placeholder 1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98127745-A581-4AF3-9F3C-014BD9212A8E}" type="slidenum">
              <a:rPr lang="en-US" altLang="en-US" smtClean="0">
                <a:solidFill>
                  <a:srgbClr val="787863"/>
                </a:solidFill>
                <a:latin typeface="Franklin Gothic Medium" charset="0"/>
              </a:rPr>
              <a:pPr eaLnBrk="1" hangingPunct="1"/>
              <a:t>34</a:t>
            </a:fld>
            <a:endParaRPr lang="en-US" altLang="en-US" smtClean="0">
              <a:solidFill>
                <a:srgbClr val="787863"/>
              </a:solidFill>
              <a:latin typeface="Franklin Gothic Medium" charset="0"/>
            </a:endParaRPr>
          </a:p>
        </p:txBody>
      </p:sp>
    </p:spTree>
    <p:extLst>
      <p:ext uri="{BB962C8B-B14F-4D97-AF65-F5344CB8AC3E}">
        <p14:creationId xmlns:p14="http://schemas.microsoft.com/office/powerpoint/2010/main" val="33900323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pPr eaLnBrk="1" hangingPunct="1"/>
            <a:r>
              <a:rPr lang="en-US" altLang="en-US" smtClean="0">
                <a:ea typeface="ＭＳ Ｐゴシック" charset="-128"/>
              </a:rPr>
              <a:t>Let L Funds </a:t>
            </a:r>
            <a:br>
              <a:rPr lang="en-US" altLang="en-US" smtClean="0">
                <a:ea typeface="ＭＳ Ｐゴシック" charset="-128"/>
              </a:rPr>
            </a:br>
            <a:r>
              <a:rPr lang="en-US" altLang="en-US" smtClean="0">
                <a:ea typeface="ＭＳ Ｐゴシック" charset="-128"/>
              </a:rPr>
              <a:t>Manage Your Mix</a:t>
            </a:r>
          </a:p>
        </p:txBody>
      </p:sp>
      <p:sp>
        <p:nvSpPr>
          <p:cNvPr id="61443" name="Slide Number Placeholder 6"/>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E415D112-405F-4769-8A31-BC49AC6C372F}" type="slidenum">
              <a:rPr lang="en-US" altLang="en-US" smtClean="0">
                <a:solidFill>
                  <a:srgbClr val="787863"/>
                </a:solidFill>
                <a:latin typeface="Franklin Gothic Medium" charset="0"/>
              </a:rPr>
              <a:pPr eaLnBrk="1" hangingPunct="1"/>
              <a:t>35</a:t>
            </a:fld>
            <a:endParaRPr lang="en-US" altLang="en-US" smtClean="0">
              <a:solidFill>
                <a:srgbClr val="787863"/>
              </a:solidFill>
              <a:latin typeface="Franklin Gothic Medium" charset="0"/>
            </a:endParaRPr>
          </a:p>
        </p:txBody>
      </p:sp>
      <p:sp>
        <p:nvSpPr>
          <p:cNvPr id="61444" name="TextBox 6"/>
          <p:cNvSpPr txBox="1">
            <a:spLocks noChangeArrowheads="1"/>
          </p:cNvSpPr>
          <p:nvPr/>
        </p:nvSpPr>
        <p:spPr bwMode="auto">
          <a:xfrm>
            <a:off x="274638" y="1747838"/>
            <a:ext cx="841216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eaLnBrk="1" hangingPunct="1">
              <a:lnSpc>
                <a:spcPct val="100000"/>
              </a:lnSpc>
              <a:buClrTx/>
              <a:buSzTx/>
              <a:buFontTx/>
              <a:buNone/>
            </a:pPr>
            <a:r>
              <a:rPr lang="en-US" altLang="en-US" sz="2200">
                <a:solidFill>
                  <a:srgbClr val="404040"/>
                </a:solidFill>
                <a:latin typeface="Franklin Gothic Medium" charset="0"/>
              </a:rPr>
              <a:t>Choose the fund that fits your investment objective and time horizon</a:t>
            </a:r>
          </a:p>
        </p:txBody>
      </p:sp>
      <p:graphicFrame>
        <p:nvGraphicFramePr>
          <p:cNvPr id="8" name="Table 7"/>
          <p:cNvGraphicFramePr>
            <a:graphicFrameLocks noGrp="1"/>
          </p:cNvGraphicFramePr>
          <p:nvPr/>
        </p:nvGraphicFramePr>
        <p:xfrm>
          <a:off x="425450" y="2697163"/>
          <a:ext cx="4186238" cy="3500436"/>
        </p:xfrm>
        <a:graphic>
          <a:graphicData uri="http://schemas.openxmlformats.org/drawingml/2006/table">
            <a:tbl>
              <a:tblPr/>
              <a:tblGrid>
                <a:gridCol w="1171575">
                  <a:extLst>
                    <a:ext uri="{9D8B030D-6E8A-4147-A177-3AD203B41FA5}">
                      <a16:colId xmlns:a16="http://schemas.microsoft.com/office/drawing/2014/main" val="20000"/>
                    </a:ext>
                  </a:extLst>
                </a:gridCol>
                <a:gridCol w="1330325">
                  <a:extLst>
                    <a:ext uri="{9D8B030D-6E8A-4147-A177-3AD203B41FA5}">
                      <a16:colId xmlns:a16="http://schemas.microsoft.com/office/drawing/2014/main" val="20001"/>
                    </a:ext>
                  </a:extLst>
                </a:gridCol>
                <a:gridCol w="1684338">
                  <a:extLst>
                    <a:ext uri="{9D8B030D-6E8A-4147-A177-3AD203B41FA5}">
                      <a16:colId xmlns:a16="http://schemas.microsoft.com/office/drawing/2014/main" val="20002"/>
                    </a:ext>
                  </a:extLst>
                </a:gridCol>
              </a:tblGrid>
              <a:tr h="5994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Franklin Gothic Medium" charset="0"/>
                          <a:ea typeface="ＭＳ Ｐゴシック" charset="-128"/>
                        </a:rPr>
                        <a:t>Fund</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1523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Franklin Gothic Medium" charset="0"/>
                          <a:ea typeface="ＭＳ Ｐゴシック" charset="-128"/>
                        </a:rPr>
                        <a:t>Growth</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15234"/>
                    </a:solidFill>
                  </a:tcPr>
                </a:tc>
                <a:tc>
                  <a:txBody>
                    <a:bodyPr/>
                    <a:lstStyle/>
                    <a:p>
                      <a:pPr marL="0" marR="0" lvl="0" indent="0" algn="l" defTabSz="914400" rtl="0" eaLnBrk="1" fontAlgn="base" latinLnBrk="0" hangingPunct="1">
                        <a:lnSpc>
                          <a:spcPts val="1963"/>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Franklin Gothic Medium" charset="0"/>
                          <a:ea typeface="ＭＳ Ｐゴシック" charset="-128"/>
                        </a:rPr>
                        <a:t>Preservation </a:t>
                      </a:r>
                      <a:br>
                        <a:rPr kumimoji="0" lang="en-US" sz="1800" b="1" i="0" u="none" strike="noStrike" cap="none" normalizeH="0" baseline="0" dirty="0" smtClean="0">
                          <a:ln>
                            <a:noFill/>
                          </a:ln>
                          <a:solidFill>
                            <a:srgbClr val="FFFFFF"/>
                          </a:solidFill>
                          <a:effectLst/>
                          <a:latin typeface="Franklin Gothic Medium" charset="0"/>
                          <a:ea typeface="ＭＳ Ｐゴシック" charset="-128"/>
                        </a:rPr>
                      </a:br>
                      <a:r>
                        <a:rPr kumimoji="0" lang="en-US" sz="1800" b="1" i="0" u="none" strike="noStrike" cap="none" normalizeH="0" baseline="0" dirty="0" smtClean="0">
                          <a:ln>
                            <a:noFill/>
                          </a:ln>
                          <a:solidFill>
                            <a:srgbClr val="FFFFFF"/>
                          </a:solidFill>
                          <a:effectLst/>
                          <a:latin typeface="Franklin Gothic Medium" charset="0"/>
                          <a:ea typeface="ＭＳ Ｐゴシック" charset="-128"/>
                        </a:rPr>
                        <a:t>of assets</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15234"/>
                    </a:solidFill>
                  </a:tcPr>
                </a:tc>
                <a:extLst>
                  <a:ext uri="{0D108BD9-81ED-4DB2-BD59-A6C34878D82A}">
                    <a16:rowId xmlns:a16="http://schemas.microsoft.com/office/drawing/2014/main" val="10000"/>
                  </a:ext>
                </a:extLst>
              </a:tr>
              <a:tr h="56520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Franklin Gothic Medium" charset="0"/>
                          <a:ea typeface="ＭＳ Ｐゴシック" charset="-128"/>
                        </a:rPr>
                        <a:t>L 2050</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FD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Franklin Gothic Medium" charset="0"/>
                          <a:ea typeface="ＭＳ Ｐゴシック" charset="-128"/>
                        </a:rPr>
                        <a:t>High</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FD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Franklin Gothic Medium" charset="0"/>
                          <a:ea typeface="ＭＳ Ｐゴシック" charset="-128"/>
                        </a:rPr>
                        <a:t>Very low</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FD5"/>
                    </a:solidFill>
                  </a:tcPr>
                </a:tc>
                <a:extLst>
                  <a:ext uri="{0D108BD9-81ED-4DB2-BD59-A6C34878D82A}">
                    <a16:rowId xmlns:a16="http://schemas.microsoft.com/office/drawing/2014/main" val="10001"/>
                  </a:ext>
                </a:extLst>
              </a:tr>
              <a:tr h="56520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Franklin Gothic Medium" charset="0"/>
                          <a:ea typeface="ＭＳ Ｐゴシック" charset="-128"/>
                        </a:rPr>
                        <a:t>L 2040</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Franklin Gothic Medium" charset="0"/>
                          <a:ea typeface="ＭＳ Ｐゴシック" charset="-128"/>
                        </a:rPr>
                        <a:t>High</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Franklin Gothic Medium" charset="0"/>
                          <a:ea typeface="ＭＳ Ｐゴシック" charset="-128"/>
                        </a:rPr>
                        <a:t>Low</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B"/>
                    </a:solidFill>
                  </a:tcPr>
                </a:tc>
                <a:extLst>
                  <a:ext uri="{0D108BD9-81ED-4DB2-BD59-A6C34878D82A}">
                    <a16:rowId xmlns:a16="http://schemas.microsoft.com/office/drawing/2014/main" val="10002"/>
                  </a:ext>
                </a:extLst>
              </a:tr>
              <a:tr h="6401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Franklin Gothic Medium" charset="0"/>
                          <a:ea typeface="ＭＳ Ｐゴシック" charset="-128"/>
                        </a:rPr>
                        <a:t>L 2030</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FD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Franklin Gothic Medium" charset="0"/>
                          <a:ea typeface="ＭＳ Ｐゴシック" charset="-128"/>
                        </a:rPr>
                        <a:t>Moderate/High</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FD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Franklin Gothic Medium" charset="0"/>
                          <a:ea typeface="ＭＳ Ｐゴシック" charset="-128"/>
                        </a:rPr>
                        <a:t>Low</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FD5"/>
                    </a:solidFill>
                  </a:tcPr>
                </a:tc>
                <a:extLst>
                  <a:ext uri="{0D108BD9-81ED-4DB2-BD59-A6C34878D82A}">
                    <a16:rowId xmlns:a16="http://schemas.microsoft.com/office/drawing/2014/main" val="10003"/>
                  </a:ext>
                </a:extLst>
              </a:tr>
              <a:tr h="56520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Franklin Gothic Medium" charset="0"/>
                          <a:ea typeface="ＭＳ Ｐゴシック" charset="-128"/>
                        </a:rPr>
                        <a:t>L 2020</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Franklin Gothic Medium" charset="0"/>
                          <a:ea typeface="ＭＳ Ｐゴシック" charset="-128"/>
                        </a:rPr>
                        <a:t>Moderate</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Franklin Gothic Medium" charset="0"/>
                          <a:ea typeface="ＭＳ Ｐゴシック" charset="-128"/>
                        </a:rPr>
                        <a:t>Moderate</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B"/>
                    </a:solidFill>
                  </a:tcPr>
                </a:tc>
                <a:extLst>
                  <a:ext uri="{0D108BD9-81ED-4DB2-BD59-A6C34878D82A}">
                    <a16:rowId xmlns:a16="http://schemas.microsoft.com/office/drawing/2014/main" val="10004"/>
                  </a:ext>
                </a:extLst>
              </a:tr>
              <a:tr h="56520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Franklin Gothic Medium" charset="0"/>
                          <a:ea typeface="ＭＳ Ｐゴシック" charset="-128"/>
                        </a:rPr>
                        <a:t>L income</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FD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Franklin Gothic Medium" charset="0"/>
                          <a:ea typeface="ＭＳ Ｐゴシック" charset="-128"/>
                        </a:rPr>
                        <a:t>Low</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FD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Franklin Gothic Medium" charset="0"/>
                          <a:ea typeface="ＭＳ Ｐゴシック" charset="-128"/>
                        </a:rPr>
                        <a:t>High</a:t>
                      </a:r>
                    </a:p>
                  </a:txBody>
                  <a:tcPr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FD5"/>
                    </a:solidFill>
                  </a:tcPr>
                </a:tc>
                <a:extLst>
                  <a:ext uri="{0D108BD9-81ED-4DB2-BD59-A6C34878D82A}">
                    <a16:rowId xmlns:a16="http://schemas.microsoft.com/office/drawing/2014/main" val="10005"/>
                  </a:ext>
                </a:extLst>
              </a:tr>
            </a:tbl>
          </a:graphicData>
        </a:graphic>
      </p:graphicFrame>
      <p:sp>
        <p:nvSpPr>
          <p:cNvPr id="61475" name="TextBox 10"/>
          <p:cNvSpPr txBox="1">
            <a:spLocks noChangeArrowheads="1"/>
          </p:cNvSpPr>
          <p:nvPr/>
        </p:nvSpPr>
        <p:spPr bwMode="auto">
          <a:xfrm>
            <a:off x="347663" y="2257425"/>
            <a:ext cx="31638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eaLnBrk="1" hangingPunct="1">
              <a:lnSpc>
                <a:spcPct val="100000"/>
              </a:lnSpc>
              <a:buClrTx/>
              <a:buSzTx/>
              <a:buFontTx/>
              <a:buNone/>
            </a:pPr>
            <a:r>
              <a:rPr lang="en-US" altLang="en-US" sz="2400">
                <a:solidFill>
                  <a:srgbClr val="404040"/>
                </a:solidFill>
                <a:latin typeface="Franklin Gothic Medium" charset="0"/>
              </a:rPr>
              <a:t>Investment Objectives</a:t>
            </a:r>
          </a:p>
        </p:txBody>
      </p:sp>
      <p:sp>
        <p:nvSpPr>
          <p:cNvPr id="61476" name="TextBox 11"/>
          <p:cNvSpPr txBox="1">
            <a:spLocks noChangeArrowheads="1"/>
          </p:cNvSpPr>
          <p:nvPr/>
        </p:nvSpPr>
        <p:spPr bwMode="auto">
          <a:xfrm>
            <a:off x="4746625" y="2251075"/>
            <a:ext cx="2049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eaLnBrk="1" hangingPunct="1">
              <a:lnSpc>
                <a:spcPct val="100000"/>
              </a:lnSpc>
              <a:buClrTx/>
              <a:buSzTx/>
              <a:buFontTx/>
              <a:buNone/>
            </a:pPr>
            <a:r>
              <a:rPr lang="en-US" altLang="en-US" sz="2400">
                <a:solidFill>
                  <a:srgbClr val="404040"/>
                </a:solidFill>
                <a:latin typeface="Franklin Gothic Medium" charset="0"/>
              </a:rPr>
              <a:t>Time Horizons</a:t>
            </a:r>
          </a:p>
        </p:txBody>
      </p:sp>
      <p:graphicFrame>
        <p:nvGraphicFramePr>
          <p:cNvPr id="13" name="Table 12"/>
          <p:cNvGraphicFramePr>
            <a:graphicFrameLocks noGrp="1"/>
          </p:cNvGraphicFramePr>
          <p:nvPr/>
        </p:nvGraphicFramePr>
        <p:xfrm>
          <a:off x="4857750" y="2697163"/>
          <a:ext cx="3495675" cy="3552828"/>
        </p:xfrm>
        <a:graphic>
          <a:graphicData uri="http://schemas.openxmlformats.org/drawingml/2006/table">
            <a:tbl>
              <a:tblPr/>
              <a:tblGrid>
                <a:gridCol w="2344738">
                  <a:extLst>
                    <a:ext uri="{9D8B030D-6E8A-4147-A177-3AD203B41FA5}">
                      <a16:colId xmlns:a16="http://schemas.microsoft.com/office/drawing/2014/main" val="20000"/>
                    </a:ext>
                  </a:extLst>
                </a:gridCol>
                <a:gridCol w="1150937">
                  <a:extLst>
                    <a:ext uri="{9D8B030D-6E8A-4147-A177-3AD203B41FA5}">
                      <a16:colId xmlns:a16="http://schemas.microsoft.com/office/drawing/2014/main" val="20001"/>
                    </a:ext>
                  </a:extLst>
                </a:gridCol>
              </a:tblGrid>
              <a:tr h="5921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Franklin Gothic Medium" charset="0"/>
                          <a:ea typeface="ＭＳ Ｐゴシック" charset="-128"/>
                        </a:rPr>
                        <a:t>If your time horizon is: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1523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Franklin Gothic Medium" charset="0"/>
                          <a:ea typeface="ＭＳ Ｐゴシック" charset="-128"/>
                        </a:rPr>
                        <a:t>Choose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15234"/>
                    </a:solidFill>
                  </a:tcPr>
                </a:tc>
                <a:extLst>
                  <a:ext uri="{0D108BD9-81ED-4DB2-BD59-A6C34878D82A}">
                    <a16:rowId xmlns:a16="http://schemas.microsoft.com/office/drawing/2014/main" val="10000"/>
                  </a:ext>
                </a:extLst>
              </a:tr>
              <a:tr h="5921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Franklin Gothic Medium" charset="0"/>
                          <a:ea typeface="ＭＳ Ｐゴシック" charset="-128"/>
                        </a:rPr>
                        <a:t>2045 and later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FD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Franklin Gothic Medium" charset="0"/>
                          <a:ea typeface="ＭＳ Ｐゴシック" charset="-128"/>
                        </a:rPr>
                        <a:t>L 2050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FD5"/>
                    </a:solidFill>
                  </a:tcPr>
                </a:tc>
                <a:extLst>
                  <a:ext uri="{0D108BD9-81ED-4DB2-BD59-A6C34878D82A}">
                    <a16:rowId xmlns:a16="http://schemas.microsoft.com/office/drawing/2014/main" val="10001"/>
                  </a:ext>
                </a:extLst>
              </a:tr>
              <a:tr h="5921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Franklin Gothic Medium" charset="0"/>
                          <a:ea typeface="ＭＳ Ｐゴシック" charset="-128"/>
                        </a:rPr>
                        <a:t>2025 through 2044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Franklin Gothic Medium" charset="0"/>
                          <a:ea typeface="ＭＳ Ｐゴシック" charset="-128"/>
                        </a:rPr>
                        <a:t>L 2040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B"/>
                    </a:solidFill>
                  </a:tcPr>
                </a:tc>
                <a:extLst>
                  <a:ext uri="{0D108BD9-81ED-4DB2-BD59-A6C34878D82A}">
                    <a16:rowId xmlns:a16="http://schemas.microsoft.com/office/drawing/2014/main" val="10002"/>
                  </a:ext>
                </a:extLst>
              </a:tr>
              <a:tr h="5921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Franklin Gothic Medium" charset="0"/>
                          <a:ea typeface="ＭＳ Ｐゴシック" charset="-128"/>
                        </a:rPr>
                        <a:t>2015 through 2034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FD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Franklin Gothic Medium" charset="0"/>
                          <a:ea typeface="ＭＳ Ｐゴシック" charset="-128"/>
                        </a:rPr>
                        <a:t>L 2030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FD5"/>
                    </a:solidFill>
                  </a:tcPr>
                </a:tc>
                <a:extLst>
                  <a:ext uri="{0D108BD9-81ED-4DB2-BD59-A6C34878D82A}">
                    <a16:rowId xmlns:a16="http://schemas.microsoft.com/office/drawing/2014/main" val="10003"/>
                  </a:ext>
                </a:extLst>
              </a:tr>
              <a:tr h="5921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Franklin Gothic Medium" charset="0"/>
                          <a:ea typeface="ＭＳ Ｐゴシック" charset="-128"/>
                        </a:rPr>
                        <a:t>Now through 2024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Franklin Gothic Medium" charset="0"/>
                          <a:ea typeface="ＭＳ Ｐゴシック" charset="-128"/>
                        </a:rPr>
                        <a:t>L 2020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B"/>
                    </a:solidFill>
                  </a:tcPr>
                </a:tc>
                <a:extLst>
                  <a:ext uri="{0D108BD9-81ED-4DB2-BD59-A6C34878D82A}">
                    <a16:rowId xmlns:a16="http://schemas.microsoft.com/office/drawing/2014/main" val="10004"/>
                  </a:ext>
                </a:extLst>
              </a:tr>
              <a:tr h="5921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Franklin Gothic Medium" charset="0"/>
                          <a:ea typeface="ＭＳ Ｐゴシック" charset="-128"/>
                        </a:rPr>
                        <a:t>Now withdrawing</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FD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Franklin Gothic Medium" charset="0"/>
                          <a:ea typeface="ＭＳ Ｐゴシック" charset="-128"/>
                        </a:rPr>
                        <a:t>L Income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FD5"/>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705303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nvPr>
        </p:nvGraphicFramePr>
        <p:xfrm>
          <a:off x="317650" y="1997457"/>
          <a:ext cx="8356847" cy="1873357"/>
        </p:xfrm>
        <a:graphic>
          <a:graphicData uri="http://schemas.openxmlformats.org/presentationml/2006/ole">
            <mc:AlternateContent xmlns:mc="http://schemas.openxmlformats.org/markup-compatibility/2006">
              <mc:Choice xmlns:v="urn:schemas-microsoft-com:vml" Requires="v">
                <p:oleObj spid="_x0000_s59397" name="Worksheet" r:id="rId4" imgW="8686974" imgH="2276346" progId="Excel.Sheet.12">
                  <p:embed/>
                </p:oleObj>
              </mc:Choice>
              <mc:Fallback>
                <p:oleObj name="Worksheet" r:id="rId4" imgW="8686974" imgH="2276346" progId="Excel.Sheet.12">
                  <p:embed/>
                  <p:pic>
                    <p:nvPicPr>
                      <p:cNvPr id="4" name="Object 3"/>
                      <p:cNvPicPr/>
                      <p:nvPr/>
                    </p:nvPicPr>
                    <p:blipFill>
                      <a:blip r:embed="rId5"/>
                      <a:stretch>
                        <a:fillRect/>
                      </a:stretch>
                    </p:blipFill>
                    <p:spPr>
                      <a:xfrm>
                        <a:off x="317650" y="1997457"/>
                        <a:ext cx="8356847" cy="1873357"/>
                      </a:xfrm>
                      <a:prstGeom prst="rect">
                        <a:avLst/>
                      </a:prstGeom>
                      <a:ln w="25400">
                        <a:solidFill>
                          <a:schemeClr val="tx1"/>
                        </a:solidFill>
                      </a:ln>
                    </p:spPr>
                  </p:pic>
                </p:oleObj>
              </mc:Fallback>
            </mc:AlternateContent>
          </a:graphicData>
        </a:graphic>
      </p:graphicFrame>
      <p:sp>
        <p:nvSpPr>
          <p:cNvPr id="6" name="TextBox 5"/>
          <p:cNvSpPr txBox="1"/>
          <p:nvPr/>
        </p:nvSpPr>
        <p:spPr>
          <a:xfrm>
            <a:off x="1496442" y="3965474"/>
            <a:ext cx="800100" cy="530915"/>
          </a:xfrm>
          <a:prstGeom prst="rect">
            <a:avLst/>
          </a:prstGeom>
          <a:solidFill>
            <a:srgbClr val="F47B20"/>
          </a:solidFill>
          <a:ln w="38100">
            <a:solidFill>
              <a:schemeClr val="bg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25" b="1" i="0" u="none" strike="noStrike" kern="1200" cap="none" spc="0" normalizeH="0" baseline="0" noProof="0" dirty="0">
                <a:ln>
                  <a:noFill/>
                </a:ln>
                <a:solidFill>
                  <a:prstClr val="white"/>
                </a:solidFill>
                <a:effectLst/>
                <a:uLnTx/>
                <a:uFillTx/>
                <a:latin typeface="Gill Sans MT" panose="020B0502020104020203"/>
                <a:ea typeface="ＭＳ Ｐゴシック" charset="-128"/>
                <a:cs typeface="+mn-cs"/>
              </a:rPr>
              <a:t>G Fund</a:t>
            </a:r>
          </a:p>
        </p:txBody>
      </p:sp>
      <p:sp>
        <p:nvSpPr>
          <p:cNvPr id="7" name="TextBox 6"/>
          <p:cNvSpPr txBox="1"/>
          <p:nvPr/>
        </p:nvSpPr>
        <p:spPr>
          <a:xfrm>
            <a:off x="2491848" y="3965474"/>
            <a:ext cx="800100" cy="311624"/>
          </a:xfrm>
          <a:prstGeom prst="rect">
            <a:avLst/>
          </a:prstGeom>
          <a:solidFill>
            <a:srgbClr val="A02051"/>
          </a:solidFill>
          <a:ln w="38100">
            <a:solidFill>
              <a:schemeClr val="bg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25" b="1" i="0" u="none" strike="noStrike" kern="1200" cap="none" spc="0" normalizeH="0" baseline="0" noProof="0" dirty="0">
                <a:ln>
                  <a:noFill/>
                </a:ln>
                <a:solidFill>
                  <a:prstClr val="white"/>
                </a:solidFill>
                <a:effectLst/>
                <a:uLnTx/>
                <a:uFillTx/>
                <a:latin typeface="Gill Sans MT" panose="020B0502020104020203"/>
                <a:ea typeface="ＭＳ Ｐゴシック" charset="-128"/>
                <a:cs typeface="+mn-cs"/>
              </a:rPr>
              <a:t>F Fund</a:t>
            </a:r>
          </a:p>
        </p:txBody>
      </p:sp>
      <p:sp>
        <p:nvSpPr>
          <p:cNvPr id="8" name="TextBox 7"/>
          <p:cNvSpPr txBox="1"/>
          <p:nvPr/>
        </p:nvSpPr>
        <p:spPr>
          <a:xfrm>
            <a:off x="3521654" y="3968549"/>
            <a:ext cx="800100" cy="311624"/>
          </a:xfrm>
          <a:prstGeom prst="rect">
            <a:avLst/>
          </a:prstGeom>
          <a:solidFill>
            <a:srgbClr val="00994C"/>
          </a:solidFill>
          <a:ln w="38100">
            <a:solidFill>
              <a:schemeClr val="bg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25" b="1" i="0" u="none" strike="noStrike" kern="1200" cap="none" spc="0" normalizeH="0" baseline="0" noProof="0" dirty="0">
                <a:ln>
                  <a:noFill/>
                </a:ln>
                <a:solidFill>
                  <a:prstClr val="white"/>
                </a:solidFill>
                <a:effectLst/>
                <a:uLnTx/>
                <a:uFillTx/>
                <a:latin typeface="Gill Sans MT" panose="020B0502020104020203"/>
                <a:ea typeface="ＭＳ Ｐゴシック" charset="-128"/>
                <a:cs typeface="+mn-cs"/>
              </a:rPr>
              <a:t>C Fund</a:t>
            </a:r>
          </a:p>
        </p:txBody>
      </p:sp>
      <p:sp>
        <p:nvSpPr>
          <p:cNvPr id="9" name="TextBox 8"/>
          <p:cNvSpPr txBox="1"/>
          <p:nvPr/>
        </p:nvSpPr>
        <p:spPr>
          <a:xfrm>
            <a:off x="4532042" y="3968549"/>
            <a:ext cx="800100" cy="311624"/>
          </a:xfrm>
          <a:prstGeom prst="rect">
            <a:avLst/>
          </a:prstGeom>
          <a:solidFill>
            <a:srgbClr val="00A0DD"/>
          </a:solidFill>
          <a:ln w="38100">
            <a:solidFill>
              <a:schemeClr val="bg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25" b="1" i="0" u="none" strike="noStrike" kern="1200" cap="none" spc="0" normalizeH="0" baseline="0" noProof="0" dirty="0">
                <a:ln>
                  <a:noFill/>
                </a:ln>
                <a:solidFill>
                  <a:prstClr val="white"/>
                </a:solidFill>
                <a:effectLst/>
                <a:uLnTx/>
                <a:uFillTx/>
                <a:latin typeface="Gill Sans MT" panose="020B0502020104020203"/>
                <a:ea typeface="ＭＳ Ｐゴシック" charset="-128"/>
                <a:cs typeface="+mn-cs"/>
              </a:rPr>
              <a:t>S Fund</a:t>
            </a:r>
          </a:p>
        </p:txBody>
      </p:sp>
      <p:sp>
        <p:nvSpPr>
          <p:cNvPr id="10" name="TextBox 9"/>
          <p:cNvSpPr txBox="1"/>
          <p:nvPr/>
        </p:nvSpPr>
        <p:spPr>
          <a:xfrm>
            <a:off x="5564072" y="3970555"/>
            <a:ext cx="800100" cy="311624"/>
          </a:xfrm>
          <a:prstGeom prst="rect">
            <a:avLst/>
          </a:prstGeom>
          <a:solidFill>
            <a:srgbClr val="804C9E"/>
          </a:solidFill>
          <a:ln w="38100">
            <a:solidFill>
              <a:schemeClr val="bg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25" b="1" i="0" u="none" strike="noStrike" kern="1200" cap="none" spc="0" normalizeH="0" baseline="0" noProof="0" dirty="0">
                <a:ln>
                  <a:noFill/>
                </a:ln>
                <a:solidFill>
                  <a:prstClr val="white"/>
                </a:solidFill>
                <a:effectLst/>
                <a:uLnTx/>
                <a:uFillTx/>
                <a:latin typeface="Gill Sans MT" panose="020B0502020104020203"/>
                <a:ea typeface="ＭＳ Ｐゴシック" charset="-128"/>
                <a:cs typeface="+mn-cs"/>
              </a:rPr>
              <a:t>I Fund</a:t>
            </a:r>
          </a:p>
        </p:txBody>
      </p:sp>
      <p:sp>
        <p:nvSpPr>
          <p:cNvPr id="11" name="TextBox 10"/>
          <p:cNvSpPr txBox="1"/>
          <p:nvPr/>
        </p:nvSpPr>
        <p:spPr>
          <a:xfrm>
            <a:off x="6594436" y="3960313"/>
            <a:ext cx="1177964" cy="530915"/>
          </a:xfrm>
          <a:prstGeom prst="rect">
            <a:avLst/>
          </a:prstGeom>
          <a:solidFill>
            <a:srgbClr val="F9B613"/>
          </a:solidFill>
          <a:ln w="38100">
            <a:solidFill>
              <a:schemeClr val="bg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25" b="1" i="0" u="none" strike="noStrike" kern="1200" cap="none" spc="0" normalizeH="0" baseline="0" noProof="0" dirty="0">
                <a:ln>
                  <a:noFill/>
                </a:ln>
                <a:solidFill>
                  <a:prstClr val="black"/>
                </a:solidFill>
                <a:effectLst/>
                <a:uLnTx/>
                <a:uFillTx/>
                <a:latin typeface="Gill Sans MT" panose="020B0502020104020203"/>
                <a:ea typeface="ＭＳ Ｐゴシック" charset="-128"/>
                <a:cs typeface="+mn-cs"/>
              </a:rPr>
              <a:t>L 2040 Fund</a:t>
            </a:r>
          </a:p>
        </p:txBody>
      </p:sp>
      <p:sp>
        <p:nvSpPr>
          <p:cNvPr id="14" name="TextBox 13"/>
          <p:cNvSpPr txBox="1"/>
          <p:nvPr/>
        </p:nvSpPr>
        <p:spPr>
          <a:xfrm>
            <a:off x="3572222" y="1562572"/>
            <a:ext cx="2195459" cy="369332"/>
          </a:xfrm>
          <a:prstGeom prst="rect">
            <a:avLst/>
          </a:prstGeom>
          <a:solidFill>
            <a:schemeClr val="tx2">
              <a:lumMod val="75000"/>
            </a:schemeClr>
          </a:solid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0" h="0" prst="artDeco"/>
            <a:contourClr>
              <a:srgbClr val="FFFFFF"/>
            </a:contourClr>
          </a:sp3d>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ill Sans MT" panose="020B0502020104020203"/>
                <a:ea typeface="ＭＳ Ｐゴシック" charset="-128"/>
                <a:cs typeface="+mn-cs"/>
              </a:rPr>
              <a:t>11 Year Summary</a:t>
            </a:r>
          </a:p>
        </p:txBody>
      </p:sp>
      <p:sp>
        <p:nvSpPr>
          <p:cNvPr id="15" name="TextBox 14"/>
          <p:cNvSpPr txBox="1"/>
          <p:nvPr/>
        </p:nvSpPr>
        <p:spPr>
          <a:xfrm>
            <a:off x="1359531" y="4596130"/>
            <a:ext cx="6273083" cy="92333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Gill Sans MT" panose="020B0502020104020203" pitchFamily="34" charset="0"/>
                <a:ea typeface="ＭＳ Ｐゴシック" charset="-128"/>
                <a:cs typeface="+mn-cs"/>
              </a:rPr>
              <a:t>The returns for the TSP funds represent net earnings after the deduction of administrative expenses, trading costs, and investment management fees</a:t>
            </a:r>
          </a:p>
        </p:txBody>
      </p:sp>
      <p:sp>
        <p:nvSpPr>
          <p:cNvPr id="5" name="Rectangle 4"/>
          <p:cNvSpPr/>
          <p:nvPr/>
        </p:nvSpPr>
        <p:spPr>
          <a:xfrm>
            <a:off x="1746164" y="5515326"/>
            <a:ext cx="5886450" cy="64633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MT" panose="020B0502020104020203" pitchFamily="34" charset="0"/>
                <a:ea typeface="ＭＳ Ｐゴシック" charset="-128"/>
                <a:cs typeface="+mn-cs"/>
              </a:rPr>
              <a:t>See the TSP Fund Information sheets or “Fund Performance” at tsp.gov.</a:t>
            </a:r>
          </a:p>
        </p:txBody>
      </p:sp>
      <p:sp>
        <p:nvSpPr>
          <p:cNvPr id="16" name="Title 1"/>
          <p:cNvSpPr>
            <a:spLocks noGrp="1"/>
          </p:cNvSpPr>
          <p:nvPr>
            <p:ph type="title" idx="4294967295"/>
          </p:nvPr>
        </p:nvSpPr>
        <p:spPr>
          <a:xfrm>
            <a:off x="262998" y="396237"/>
            <a:ext cx="6214002" cy="714756"/>
          </a:xfrm>
        </p:spPr>
        <p:txBody>
          <a:bodyPr>
            <a:noAutofit/>
          </a:bodyPr>
          <a:lstStyle/>
          <a:p>
            <a:r>
              <a:rPr lang="en-US" sz="2800" dirty="0">
                <a:latin typeface="Gill Sans MT" panose="020B0502020104020203" pitchFamily="34" charset="0"/>
              </a:rPr>
              <a:t>TSP Funds Performance Summary</a:t>
            </a:r>
          </a:p>
        </p:txBody>
      </p:sp>
      <p:sp>
        <p:nvSpPr>
          <p:cNvPr id="17" name="Slide Number Placeholder 1"/>
          <p:cNvSpPr txBox="1">
            <a:spLocks/>
          </p:cNvSpPr>
          <p:nvPr/>
        </p:nvSpPr>
        <p:spPr>
          <a:xfrm>
            <a:off x="7763570" y="5831033"/>
            <a:ext cx="237431" cy="192231"/>
          </a:xfrm>
          <a:prstGeom prst="rect">
            <a:avLst/>
          </a:prstGeom>
          <a:solidFill>
            <a:schemeClr val="accent6">
              <a:lumMod val="20000"/>
              <a:lumOff val="80000"/>
            </a:schemeClr>
          </a:solidFill>
        </p:spPr>
        <p:txBody>
          <a:bodyPr lIns="0" tIns="0" rIns="0" bIns="0" anchor="ctr" anchorCtr="0"/>
          <a:lstStyle>
            <a:defPPr>
              <a:defRPr lang="en-US"/>
            </a:defPPr>
            <a:lvl1pPr algn="ctr" rtl="0" fontAlgn="base">
              <a:spcBef>
                <a:spcPct val="0"/>
              </a:spcBef>
              <a:spcAft>
                <a:spcPct val="0"/>
              </a:spcAft>
              <a:defRPr sz="1300" kern="1200">
                <a:solidFill>
                  <a:schemeClr val="tx1"/>
                </a:solidFill>
                <a:latin typeface="Arial" charset="0"/>
                <a:ea typeface="ＭＳ Ｐゴシック" charset="-128"/>
                <a:cs typeface="+mn-cs"/>
              </a:defRPr>
            </a:lvl1pPr>
            <a:lvl2pPr marL="457200" algn="l" rtl="0" fontAlgn="base">
              <a:spcBef>
                <a:spcPct val="0"/>
              </a:spcBef>
              <a:spcAft>
                <a:spcPct val="0"/>
              </a:spcAft>
              <a:defRPr sz="2400" kern="1200">
                <a:solidFill>
                  <a:schemeClr val="tx1"/>
                </a:solidFill>
                <a:latin typeface="Arial" charset="0"/>
                <a:ea typeface="ＭＳ Ｐゴシック" charset="-128"/>
                <a:cs typeface="+mn-cs"/>
              </a:defRPr>
            </a:lvl2pPr>
            <a:lvl3pPr marL="914400" algn="l" rtl="0" fontAlgn="base">
              <a:spcBef>
                <a:spcPct val="0"/>
              </a:spcBef>
              <a:spcAft>
                <a:spcPct val="0"/>
              </a:spcAft>
              <a:defRPr sz="2400" kern="1200">
                <a:solidFill>
                  <a:schemeClr val="tx1"/>
                </a:solidFill>
                <a:latin typeface="Arial" charset="0"/>
                <a:ea typeface="ＭＳ Ｐゴシック" charset="-128"/>
                <a:cs typeface="+mn-cs"/>
              </a:defRPr>
            </a:lvl3pPr>
            <a:lvl4pPr marL="1371600" algn="l" rtl="0" fontAlgn="base">
              <a:spcBef>
                <a:spcPct val="0"/>
              </a:spcBef>
              <a:spcAft>
                <a:spcPct val="0"/>
              </a:spcAft>
              <a:defRPr sz="2400" kern="1200">
                <a:solidFill>
                  <a:schemeClr val="tx1"/>
                </a:solidFill>
                <a:latin typeface="Arial" charset="0"/>
                <a:ea typeface="ＭＳ Ｐゴシック" charset="-128"/>
                <a:cs typeface="+mn-cs"/>
              </a:defRPr>
            </a:lvl4pPr>
            <a:lvl5pPr marL="1828800" algn="l" rtl="0" fontAlgn="base">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CFAF22"/>
                </a:solidFill>
                <a:effectLst/>
                <a:uLnTx/>
                <a:uFillTx/>
                <a:latin typeface="Gill Sans MT" panose="020B0502020104020203" pitchFamily="34" charset="0"/>
                <a:ea typeface="ＭＳ Ｐゴシック" charset="-128"/>
                <a:cs typeface="+mn-cs"/>
              </a:rPr>
              <a:t>34</a:t>
            </a:r>
          </a:p>
        </p:txBody>
      </p:sp>
      <p:sp>
        <p:nvSpPr>
          <p:cNvPr id="2" name="Rectangle 1"/>
          <p:cNvSpPr/>
          <p:nvPr/>
        </p:nvSpPr>
        <p:spPr>
          <a:xfrm>
            <a:off x="1109941" y="1992366"/>
            <a:ext cx="7531497" cy="1873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8" name="Rectangle 17"/>
          <p:cNvSpPr/>
          <p:nvPr/>
        </p:nvSpPr>
        <p:spPr>
          <a:xfrm>
            <a:off x="1825012" y="1980541"/>
            <a:ext cx="6876174" cy="1873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p:cNvSpPr/>
          <p:nvPr/>
        </p:nvSpPr>
        <p:spPr>
          <a:xfrm>
            <a:off x="2590800" y="2000824"/>
            <a:ext cx="6083697" cy="1873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p:cNvSpPr/>
          <p:nvPr/>
        </p:nvSpPr>
        <p:spPr>
          <a:xfrm>
            <a:off x="3393884" y="1999593"/>
            <a:ext cx="5304498" cy="1873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1" name="Rectangle 20"/>
          <p:cNvSpPr/>
          <p:nvPr/>
        </p:nvSpPr>
        <p:spPr>
          <a:xfrm>
            <a:off x="4114800" y="1988999"/>
            <a:ext cx="4534012" cy="1873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2" name="Rectangle 21"/>
          <p:cNvSpPr/>
          <p:nvPr/>
        </p:nvSpPr>
        <p:spPr>
          <a:xfrm>
            <a:off x="4837845" y="1971631"/>
            <a:ext cx="3866145" cy="1873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3" name="Rectangle 22"/>
          <p:cNvSpPr/>
          <p:nvPr/>
        </p:nvSpPr>
        <p:spPr>
          <a:xfrm>
            <a:off x="5593565" y="1976320"/>
            <a:ext cx="3110425" cy="1873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4" name="Rectangle 23"/>
          <p:cNvSpPr/>
          <p:nvPr/>
        </p:nvSpPr>
        <p:spPr>
          <a:xfrm>
            <a:off x="6216800" y="1971631"/>
            <a:ext cx="2388828" cy="1873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5" name="Rectangle 24"/>
          <p:cNvSpPr/>
          <p:nvPr/>
        </p:nvSpPr>
        <p:spPr>
          <a:xfrm>
            <a:off x="7018744" y="2005063"/>
            <a:ext cx="1668411" cy="1873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6" name="Rectangle 25"/>
          <p:cNvSpPr/>
          <p:nvPr/>
        </p:nvSpPr>
        <p:spPr>
          <a:xfrm>
            <a:off x="7768737" y="2005063"/>
            <a:ext cx="935253" cy="18733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76622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21"/>
                                        </p:tgtEl>
                                      </p:cBhvr>
                                    </p:animEffect>
                                    <p:set>
                                      <p:cBhvr>
                                        <p:cTn id="27" dur="1" fill="hold">
                                          <p:stCondLst>
                                            <p:cond delay="499"/>
                                          </p:stCondLst>
                                        </p:cTn>
                                        <p:tgtEl>
                                          <p:spTgt spid="2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22"/>
                                        </p:tgtEl>
                                      </p:cBhvr>
                                    </p:animEffect>
                                    <p:set>
                                      <p:cBhvr>
                                        <p:cTn id="32" dur="1" fill="hold">
                                          <p:stCondLst>
                                            <p:cond delay="499"/>
                                          </p:stCondLst>
                                        </p:cTn>
                                        <p:tgtEl>
                                          <p:spTgt spid="2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23"/>
                                        </p:tgtEl>
                                      </p:cBhvr>
                                    </p:animEffect>
                                    <p:set>
                                      <p:cBhvr>
                                        <p:cTn id="37" dur="1" fill="hold">
                                          <p:stCondLst>
                                            <p:cond delay="499"/>
                                          </p:stCondLst>
                                        </p:cTn>
                                        <p:tgtEl>
                                          <p:spTgt spid="2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25"/>
                                        </p:tgtEl>
                                      </p:cBhvr>
                                    </p:animEffect>
                                    <p:set>
                                      <p:cBhvr>
                                        <p:cTn id="47" dur="1" fill="hold">
                                          <p:stCondLst>
                                            <p:cond delay="499"/>
                                          </p:stCondLst>
                                        </p:cTn>
                                        <p:tgtEl>
                                          <p:spTgt spid="2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26"/>
                                        </p:tgtEl>
                                      </p:cBhvr>
                                    </p:animEffect>
                                    <p:set>
                                      <p:cBhvr>
                                        <p:cTn id="52"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4" descr="SLD 51.jpg"/>
          <p:cNvPicPr>
            <a:picLocks noChangeAspect="1"/>
          </p:cNvPicPr>
          <p:nvPr/>
        </p:nvPicPr>
        <p:blipFill>
          <a:blip r:embed="rId3">
            <a:extLst>
              <a:ext uri="{28A0092B-C50C-407E-A947-70E740481C1C}">
                <a14:useLocalDpi xmlns:a14="http://schemas.microsoft.com/office/drawing/2010/main" val="0"/>
              </a:ext>
            </a:extLst>
          </a:blip>
          <a:srcRect b="2266"/>
          <a:stretch>
            <a:fillRect/>
          </a:stretch>
        </p:blipFill>
        <p:spPr bwMode="auto">
          <a:xfrm>
            <a:off x="1588" y="0"/>
            <a:ext cx="9140825" cy="670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Title 1"/>
          <p:cNvSpPr>
            <a:spLocks noGrp="1"/>
          </p:cNvSpPr>
          <p:nvPr>
            <p:ph type="title"/>
          </p:nvPr>
        </p:nvSpPr>
        <p:spPr/>
        <p:txBody>
          <a:bodyPr/>
          <a:lstStyle/>
          <a:p>
            <a:pPr eaLnBrk="1" hangingPunct="1"/>
            <a:r>
              <a:rPr lang="en-US" altLang="en-US" smtClean="0">
                <a:ea typeface="ＭＳ Ｐゴシック" charset="-128"/>
              </a:rPr>
              <a:t>Saving and Investing Techniques</a:t>
            </a:r>
          </a:p>
        </p:txBody>
      </p:sp>
      <p:sp>
        <p:nvSpPr>
          <p:cNvPr id="66564"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DCFBF266-7BB6-4A19-BB54-68C2179DCD53}" type="slidenum">
              <a:rPr lang="en-US" altLang="en-US" smtClean="0">
                <a:solidFill>
                  <a:srgbClr val="787863"/>
                </a:solidFill>
                <a:latin typeface="Franklin Gothic Medium" charset="0"/>
              </a:rPr>
              <a:pPr eaLnBrk="1" hangingPunct="1"/>
              <a:t>37</a:t>
            </a:fld>
            <a:endParaRPr lang="en-US" altLang="en-US" smtClean="0">
              <a:solidFill>
                <a:srgbClr val="787863"/>
              </a:solidFill>
              <a:latin typeface="Franklin Gothic Medium" charset="0"/>
            </a:endParaRPr>
          </a:p>
        </p:txBody>
      </p:sp>
      <p:graphicFrame>
        <p:nvGraphicFramePr>
          <p:cNvPr id="20" name="Diagram 19"/>
          <p:cNvGraphicFramePr/>
          <p:nvPr>
            <p:extLst>
              <p:ext uri="{D42A27DB-BD31-4B8C-83A1-F6EECF244321}">
                <p14:modId xmlns:p14="http://schemas.microsoft.com/office/powerpoint/2010/main" val="36632391"/>
              </p:ext>
            </p:extLst>
          </p:nvPr>
        </p:nvGraphicFramePr>
        <p:xfrm>
          <a:off x="546100" y="1841817"/>
          <a:ext cx="8051800" cy="36416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55613" y="130175"/>
            <a:ext cx="8688387" cy="854075"/>
          </a:xfrm>
        </p:spPr>
        <p:txBody>
          <a:bodyPr/>
          <a:lstStyle/>
          <a:p>
            <a:pPr eaLnBrk="1" hangingPunct="1"/>
            <a:r>
              <a:rPr lang="en-US" altLang="en-US" smtClean="0">
                <a:ea typeface="ＭＳ Ｐゴシック" charset="-128"/>
              </a:rPr>
              <a:t>Resources</a:t>
            </a:r>
          </a:p>
        </p:txBody>
      </p:sp>
      <p:sp>
        <p:nvSpPr>
          <p:cNvPr id="67587"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E0FD57A0-BB26-4EF3-B042-3917C843028E}" type="slidenum">
              <a:rPr lang="en-US" altLang="en-US" smtClean="0">
                <a:solidFill>
                  <a:srgbClr val="787863"/>
                </a:solidFill>
                <a:latin typeface="Franklin Gothic Medium" charset="0"/>
              </a:rPr>
              <a:pPr eaLnBrk="1" hangingPunct="1"/>
              <a:t>38</a:t>
            </a:fld>
            <a:endParaRPr lang="en-US" altLang="en-US" smtClean="0">
              <a:solidFill>
                <a:srgbClr val="787863"/>
              </a:solidFill>
              <a:latin typeface="Franklin Gothic Medium" charset="0"/>
            </a:endParaRPr>
          </a:p>
        </p:txBody>
      </p:sp>
      <p:pic>
        <p:nvPicPr>
          <p:cNvPr id="67588" name="Picture 8" descr="SMALL PPT VERSION MCPFMP CVR.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6725" y="1020763"/>
            <a:ext cx="3525838" cy="3265487"/>
          </a:xfrm>
          <a:prstGeom prst="rect">
            <a:avLst/>
          </a:prstGeom>
          <a:noFill/>
          <a:ln>
            <a:noFill/>
          </a:ln>
          <a:effectLst>
            <a:outerShdw dist="38100" dir="2700000" rotWithShape="0">
              <a:srgbClr val="808080">
                <a:alpha val="42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5" descr="Screen shot 2011-03-13 at 10.26.5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73213" y="4084638"/>
            <a:ext cx="3157537" cy="2273300"/>
          </a:xfrm>
          <a:prstGeom prst="rect">
            <a:avLst/>
          </a:prstGeom>
          <a:noFill/>
          <a:ln>
            <a:noFill/>
          </a:ln>
          <a:effectLst>
            <a:outerShdw dist="38100" dir="2700000" rotWithShape="0">
              <a:srgbClr val="808080">
                <a:alpha val="42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Rectangle 3"/>
          <p:cNvSpPr txBox="1">
            <a:spLocks noChangeArrowheads="1"/>
          </p:cNvSpPr>
          <p:nvPr/>
        </p:nvSpPr>
        <p:spPr bwMode="auto">
          <a:xfrm>
            <a:off x="4256088" y="1006475"/>
            <a:ext cx="4122737"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438150" indent="-438150"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eaLnBrk="1" hangingPunct="1">
              <a:lnSpc>
                <a:spcPts val="3800"/>
              </a:lnSpc>
              <a:spcBef>
                <a:spcPts val="600"/>
              </a:spcBef>
              <a:spcAft>
                <a:spcPts val="600"/>
              </a:spcAft>
              <a:buClr>
                <a:srgbClr val="5A1705"/>
              </a:buClr>
            </a:pPr>
            <a:r>
              <a:rPr lang="en-US" altLang="en-US" dirty="0">
                <a:solidFill>
                  <a:schemeClr val="tx1"/>
                </a:solidFill>
              </a:rPr>
              <a:t>MCCS-PFM</a:t>
            </a:r>
          </a:p>
          <a:p>
            <a:pPr eaLnBrk="1" hangingPunct="1">
              <a:lnSpc>
                <a:spcPts val="3800"/>
              </a:lnSpc>
              <a:spcBef>
                <a:spcPts val="600"/>
              </a:spcBef>
              <a:spcAft>
                <a:spcPts val="600"/>
              </a:spcAft>
              <a:buClr>
                <a:srgbClr val="5A1705"/>
              </a:buClr>
            </a:pPr>
            <a:r>
              <a:rPr lang="en-US" altLang="en-US" dirty="0">
                <a:solidFill>
                  <a:schemeClr val="tx1"/>
                </a:solidFill>
              </a:rPr>
              <a:t>CFS</a:t>
            </a:r>
          </a:p>
          <a:p>
            <a:pPr eaLnBrk="1" hangingPunct="1">
              <a:lnSpc>
                <a:spcPts val="3800"/>
              </a:lnSpc>
              <a:spcBef>
                <a:spcPts val="600"/>
              </a:spcBef>
              <a:spcAft>
                <a:spcPts val="600"/>
              </a:spcAft>
              <a:buClr>
                <a:srgbClr val="5A1705"/>
              </a:buClr>
            </a:pPr>
            <a:r>
              <a:rPr lang="en-US" altLang="en-US" dirty="0">
                <a:solidFill>
                  <a:schemeClr val="tx1"/>
                </a:solidFill>
              </a:rPr>
              <a:t>www.tsp.gov</a:t>
            </a:r>
          </a:p>
          <a:p>
            <a:pPr eaLnBrk="1" hangingPunct="1">
              <a:lnSpc>
                <a:spcPts val="3800"/>
              </a:lnSpc>
              <a:spcBef>
                <a:spcPts val="600"/>
              </a:spcBef>
              <a:spcAft>
                <a:spcPts val="600"/>
              </a:spcAft>
              <a:buClr>
                <a:srgbClr val="5A1705"/>
              </a:buClr>
            </a:pPr>
            <a:r>
              <a:rPr lang="en-US" altLang="en-US" dirty="0" smtClean="0">
                <a:solidFill>
                  <a:schemeClr val="tx1"/>
                </a:solidFill>
              </a:rPr>
              <a:t>Bank or credit union</a:t>
            </a:r>
            <a:endParaRPr lang="en-US" altLang="en-US" dirty="0">
              <a:solidFill>
                <a:schemeClr val="tx1"/>
              </a:solidFill>
            </a:endParaRPr>
          </a:p>
          <a:p>
            <a:pPr eaLnBrk="1" hangingPunct="1">
              <a:lnSpc>
                <a:spcPts val="3800"/>
              </a:lnSpc>
              <a:spcBef>
                <a:spcPts val="600"/>
              </a:spcBef>
              <a:spcAft>
                <a:spcPts val="600"/>
              </a:spcAft>
              <a:buClr>
                <a:srgbClr val="5A1705"/>
              </a:buClr>
            </a:pPr>
            <a:r>
              <a:rPr lang="en-US" altLang="en-US" dirty="0" smtClean="0">
                <a:solidFill>
                  <a:schemeClr val="tx1"/>
                </a:solidFill>
              </a:rPr>
              <a:t>DFAS </a:t>
            </a:r>
            <a:r>
              <a:rPr lang="en-US" altLang="en-US" dirty="0">
                <a:solidFill>
                  <a:schemeClr val="tx1"/>
                </a:solidFill>
              </a:rPr>
              <a:t>website</a:t>
            </a:r>
          </a:p>
          <a:p>
            <a:pPr eaLnBrk="1" hangingPunct="1">
              <a:lnSpc>
                <a:spcPts val="3800"/>
              </a:lnSpc>
              <a:spcBef>
                <a:spcPts val="600"/>
              </a:spcBef>
              <a:spcAft>
                <a:spcPts val="600"/>
              </a:spcAft>
              <a:buClr>
                <a:srgbClr val="5A1705"/>
              </a:buClr>
            </a:pPr>
            <a:endParaRPr lang="en-US" altLang="en-US" dirty="0">
              <a:solidFill>
                <a:schemeClr val="tx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altLang="en-US" smtClean="0">
                <a:ea typeface="ＭＳ Ｐゴシック" charset="-128"/>
              </a:rPr>
              <a:t>The Financial Planning Pyramid</a:t>
            </a:r>
          </a:p>
        </p:txBody>
      </p:sp>
      <p:sp>
        <p:nvSpPr>
          <p:cNvPr id="15363"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F5104462-9686-4D66-A76B-3ED96E5BB043}" type="slidenum">
              <a:rPr lang="en-US" altLang="en-US" smtClean="0">
                <a:solidFill>
                  <a:srgbClr val="787863"/>
                </a:solidFill>
                <a:latin typeface="Franklin Gothic Medium" charset="0"/>
              </a:rPr>
              <a:pPr eaLnBrk="1" hangingPunct="1"/>
              <a:t>4</a:t>
            </a:fld>
            <a:endParaRPr lang="en-US" altLang="en-US" smtClean="0">
              <a:solidFill>
                <a:srgbClr val="787863"/>
              </a:solidFill>
              <a:latin typeface="Franklin Gothic Medium" charset="0"/>
            </a:endParaRPr>
          </a:p>
        </p:txBody>
      </p:sp>
      <p:sp>
        <p:nvSpPr>
          <p:cNvPr id="6" name="Freeform 35"/>
          <p:cNvSpPr>
            <a:spLocks/>
          </p:cNvSpPr>
          <p:nvPr/>
        </p:nvSpPr>
        <p:spPr bwMode="auto">
          <a:xfrm>
            <a:off x="257175" y="5738813"/>
            <a:ext cx="2332038" cy="777875"/>
          </a:xfrm>
          <a:custGeom>
            <a:avLst/>
            <a:gdLst>
              <a:gd name="T0" fmla="*/ 2147483647 w 1548"/>
              <a:gd name="T1" fmla="*/ 0 h 519"/>
              <a:gd name="T2" fmla="*/ 2147483647 w 1548"/>
              <a:gd name="T3" fmla="*/ 0 h 519"/>
              <a:gd name="T4" fmla="*/ 2147483647 w 1548"/>
              <a:gd name="T5" fmla="*/ 2147483647 h 519"/>
              <a:gd name="T6" fmla="*/ 2147483647 w 1548"/>
              <a:gd name="T7" fmla="*/ 2147483647 h 519"/>
              <a:gd name="T8" fmla="*/ 2147483647 w 1548"/>
              <a:gd name="T9" fmla="*/ 2147483647 h 519"/>
              <a:gd name="T10" fmla="*/ 2147483647 w 1548"/>
              <a:gd name="T11" fmla="*/ 2147483647 h 519"/>
              <a:gd name="T12" fmla="*/ 2147483647 w 1548"/>
              <a:gd name="T13" fmla="*/ 2147483647 h 519"/>
              <a:gd name="T14" fmla="*/ 2147483647 w 1548"/>
              <a:gd name="T15" fmla="*/ 2147483647 h 519"/>
              <a:gd name="T16" fmla="*/ 2147483647 w 1548"/>
              <a:gd name="T17" fmla="*/ 2147483647 h 519"/>
              <a:gd name="T18" fmla="*/ 2147483647 w 1548"/>
              <a:gd name="T19" fmla="*/ 2147483647 h 519"/>
              <a:gd name="T20" fmla="*/ 0 w 1548"/>
              <a:gd name="T21" fmla="*/ 2147483647 h 519"/>
              <a:gd name="T22" fmla="*/ 2147483647 w 1548"/>
              <a:gd name="T23" fmla="*/ 0 h 5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48"/>
              <a:gd name="T37" fmla="*/ 0 h 519"/>
              <a:gd name="T38" fmla="*/ 1548 w 1548"/>
              <a:gd name="T39" fmla="*/ 519 h 5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48" h="519">
                <a:moveTo>
                  <a:pt x="529" y="0"/>
                </a:moveTo>
                <a:lnTo>
                  <a:pt x="1548" y="0"/>
                </a:lnTo>
                <a:lnTo>
                  <a:pt x="1238" y="519"/>
                </a:lnTo>
                <a:lnTo>
                  <a:pt x="1185" y="519"/>
                </a:lnTo>
                <a:lnTo>
                  <a:pt x="1046" y="519"/>
                </a:lnTo>
                <a:lnTo>
                  <a:pt x="846" y="519"/>
                </a:lnTo>
                <a:lnTo>
                  <a:pt x="620" y="519"/>
                </a:lnTo>
                <a:lnTo>
                  <a:pt x="392" y="519"/>
                </a:lnTo>
                <a:lnTo>
                  <a:pt x="195" y="519"/>
                </a:lnTo>
                <a:lnTo>
                  <a:pt x="53" y="519"/>
                </a:lnTo>
                <a:lnTo>
                  <a:pt x="0" y="519"/>
                </a:lnTo>
                <a:lnTo>
                  <a:pt x="529" y="0"/>
                </a:lnTo>
                <a:close/>
              </a:path>
            </a:pathLst>
          </a:custGeom>
          <a:solidFill>
            <a:schemeClr val="accent5"/>
          </a:solidFill>
          <a:ln w="19050">
            <a:solidFill>
              <a:srgbClr val="000000"/>
            </a:solidFill>
            <a:round/>
            <a:headEnd/>
            <a:tailEnd/>
          </a:ln>
        </p:spPr>
        <p:txBody>
          <a:bodyPr/>
          <a:lstStyle/>
          <a:p>
            <a:pPr>
              <a:defRPr/>
            </a:pPr>
            <a:endParaRPr lang="en-US">
              <a:cs typeface="+mn-cs"/>
            </a:endParaRPr>
          </a:p>
        </p:txBody>
      </p:sp>
      <p:sp>
        <p:nvSpPr>
          <p:cNvPr id="15365" name="Freeform 34"/>
          <p:cNvSpPr>
            <a:spLocks/>
          </p:cNvSpPr>
          <p:nvPr/>
        </p:nvSpPr>
        <p:spPr bwMode="auto">
          <a:xfrm>
            <a:off x="2252663" y="1812925"/>
            <a:ext cx="2908300" cy="3157538"/>
          </a:xfrm>
          <a:custGeom>
            <a:avLst/>
            <a:gdLst>
              <a:gd name="T0" fmla="*/ 2147483647 w 1930"/>
              <a:gd name="T1" fmla="*/ 0 h 2106"/>
              <a:gd name="T2" fmla="*/ 2147483647 w 1930"/>
              <a:gd name="T3" fmla="*/ 0 h 2106"/>
              <a:gd name="T4" fmla="*/ 2147483647 w 1930"/>
              <a:gd name="T5" fmla="*/ 2147483647 h 2106"/>
              <a:gd name="T6" fmla="*/ 0 w 1930"/>
              <a:gd name="T7" fmla="*/ 2147483647 h 2106"/>
              <a:gd name="T8" fmla="*/ 2147483647 w 1930"/>
              <a:gd name="T9" fmla="*/ 0 h 2106"/>
              <a:gd name="T10" fmla="*/ 0 60000 65536"/>
              <a:gd name="T11" fmla="*/ 0 60000 65536"/>
              <a:gd name="T12" fmla="*/ 0 60000 65536"/>
              <a:gd name="T13" fmla="*/ 0 60000 65536"/>
              <a:gd name="T14" fmla="*/ 0 60000 65536"/>
              <a:gd name="T15" fmla="*/ 0 w 1930"/>
              <a:gd name="T16" fmla="*/ 0 h 2106"/>
              <a:gd name="T17" fmla="*/ 1930 w 1930"/>
              <a:gd name="T18" fmla="*/ 2106 h 2106"/>
            </a:gdLst>
            <a:ahLst/>
            <a:cxnLst>
              <a:cxn ang="T10">
                <a:pos x="T0" y="T1"/>
              </a:cxn>
              <a:cxn ang="T11">
                <a:pos x="T2" y="T3"/>
              </a:cxn>
              <a:cxn ang="T12">
                <a:pos x="T4" y="T5"/>
              </a:cxn>
              <a:cxn ang="T13">
                <a:pos x="T6" y="T7"/>
              </a:cxn>
              <a:cxn ang="T14">
                <a:pos x="T8" y="T9"/>
              </a:cxn>
            </a:cxnLst>
            <a:rect l="T15" t="T16" r="T17" b="T18"/>
            <a:pathLst>
              <a:path w="1930" h="2106">
                <a:moveTo>
                  <a:pt x="1904" y="0"/>
                </a:moveTo>
                <a:lnTo>
                  <a:pt x="1930" y="0"/>
                </a:lnTo>
                <a:lnTo>
                  <a:pt x="685" y="2106"/>
                </a:lnTo>
                <a:lnTo>
                  <a:pt x="0" y="2106"/>
                </a:lnTo>
                <a:lnTo>
                  <a:pt x="1904"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66" name="Freeform 4"/>
          <p:cNvSpPr>
            <a:spLocks/>
          </p:cNvSpPr>
          <p:nvPr/>
        </p:nvSpPr>
        <p:spPr bwMode="auto">
          <a:xfrm>
            <a:off x="2100263" y="1817688"/>
            <a:ext cx="6083300" cy="4694237"/>
          </a:xfrm>
          <a:custGeom>
            <a:avLst/>
            <a:gdLst>
              <a:gd name="T0" fmla="*/ 0 w 4037"/>
              <a:gd name="T1" fmla="*/ 2147483647 h 3132"/>
              <a:gd name="T2" fmla="*/ 2147483647 w 4037"/>
              <a:gd name="T3" fmla="*/ 2147483647 h 3132"/>
              <a:gd name="T4" fmla="*/ 2147483647 w 4037"/>
              <a:gd name="T5" fmla="*/ 2147483647 h 3132"/>
              <a:gd name="T6" fmla="*/ 2147483647 w 4037"/>
              <a:gd name="T7" fmla="*/ 2147483647 h 3132"/>
              <a:gd name="T8" fmla="*/ 2147483647 w 4037"/>
              <a:gd name="T9" fmla="*/ 2147483647 h 3132"/>
              <a:gd name="T10" fmla="*/ 2147483647 w 4037"/>
              <a:gd name="T11" fmla="*/ 0 h 3132"/>
              <a:gd name="T12" fmla="*/ 2147483647 w 4037"/>
              <a:gd name="T13" fmla="*/ 2147483647 h 3132"/>
              <a:gd name="T14" fmla="*/ 2147483647 w 4037"/>
              <a:gd name="T15" fmla="*/ 2147483647 h 3132"/>
              <a:gd name="T16" fmla="*/ 2147483647 w 4037"/>
              <a:gd name="T17" fmla="*/ 2147483647 h 3132"/>
              <a:gd name="T18" fmla="*/ 2147483647 w 4037"/>
              <a:gd name="T19" fmla="*/ 2147483647 h 3132"/>
              <a:gd name="T20" fmla="*/ 2147483647 w 4037"/>
              <a:gd name="T21" fmla="*/ 2147483647 h 3132"/>
              <a:gd name="T22" fmla="*/ 0 w 4037"/>
              <a:gd name="T23" fmla="*/ 2147483647 h 31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37"/>
              <a:gd name="T37" fmla="*/ 0 h 3132"/>
              <a:gd name="T38" fmla="*/ 4037 w 4037"/>
              <a:gd name="T39" fmla="*/ 3132 h 31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37" h="3132">
                <a:moveTo>
                  <a:pt x="0" y="3132"/>
                </a:moveTo>
                <a:lnTo>
                  <a:pt x="295" y="2620"/>
                </a:lnTo>
                <a:lnTo>
                  <a:pt x="382" y="2620"/>
                </a:lnTo>
                <a:lnTo>
                  <a:pt x="692" y="2106"/>
                </a:lnTo>
                <a:lnTo>
                  <a:pt x="762" y="2106"/>
                </a:lnTo>
                <a:lnTo>
                  <a:pt x="2016" y="0"/>
                </a:lnTo>
                <a:lnTo>
                  <a:pt x="3283" y="2106"/>
                </a:lnTo>
                <a:lnTo>
                  <a:pt x="3350" y="2106"/>
                </a:lnTo>
                <a:lnTo>
                  <a:pt x="3650" y="2620"/>
                </a:lnTo>
                <a:lnTo>
                  <a:pt x="3727" y="2620"/>
                </a:lnTo>
                <a:lnTo>
                  <a:pt x="4037" y="3132"/>
                </a:lnTo>
                <a:lnTo>
                  <a:pt x="0" y="3132"/>
                </a:lnTo>
                <a:close/>
              </a:path>
            </a:pathLst>
          </a:custGeom>
          <a:solidFill>
            <a:srgbClr val="9EB060"/>
          </a:solidFill>
          <a:ln w="19050">
            <a:solidFill>
              <a:srgbClr val="000000"/>
            </a:solidFill>
            <a:round/>
            <a:headEnd/>
            <a:tailEnd/>
          </a:ln>
        </p:spPr>
        <p:txBody>
          <a:bodyPr/>
          <a:lstStyle/>
          <a:p>
            <a:endParaRPr lang="en-US"/>
          </a:p>
        </p:txBody>
      </p:sp>
      <p:sp>
        <p:nvSpPr>
          <p:cNvPr id="9" name="Freeform 5"/>
          <p:cNvSpPr>
            <a:spLocks/>
          </p:cNvSpPr>
          <p:nvPr/>
        </p:nvSpPr>
        <p:spPr bwMode="auto">
          <a:xfrm>
            <a:off x="1373188" y="4979988"/>
            <a:ext cx="1820862" cy="766762"/>
          </a:xfrm>
          <a:custGeom>
            <a:avLst/>
            <a:gdLst>
              <a:gd name="T0" fmla="*/ 2147483647 w 1209"/>
              <a:gd name="T1" fmla="*/ 0 h 512"/>
              <a:gd name="T2" fmla="*/ 2147483647 w 1209"/>
              <a:gd name="T3" fmla="*/ 0 h 512"/>
              <a:gd name="T4" fmla="*/ 2147483647 w 1209"/>
              <a:gd name="T5" fmla="*/ 2147483647 h 512"/>
              <a:gd name="T6" fmla="*/ 2147483647 w 1209"/>
              <a:gd name="T7" fmla="*/ 2147483647 h 512"/>
              <a:gd name="T8" fmla="*/ 2147483647 w 1209"/>
              <a:gd name="T9" fmla="*/ 2147483647 h 512"/>
              <a:gd name="T10" fmla="*/ 2147483647 w 1209"/>
              <a:gd name="T11" fmla="*/ 2147483647 h 512"/>
              <a:gd name="T12" fmla="*/ 2147483647 w 1209"/>
              <a:gd name="T13" fmla="*/ 2147483647 h 512"/>
              <a:gd name="T14" fmla="*/ 2147483647 w 1209"/>
              <a:gd name="T15" fmla="*/ 2147483647 h 512"/>
              <a:gd name="T16" fmla="*/ 2147483647 w 1209"/>
              <a:gd name="T17" fmla="*/ 2147483647 h 512"/>
              <a:gd name="T18" fmla="*/ 2147483647 w 1209"/>
              <a:gd name="T19" fmla="*/ 2147483647 h 512"/>
              <a:gd name="T20" fmla="*/ 0 w 1209"/>
              <a:gd name="T21" fmla="*/ 2147483647 h 512"/>
              <a:gd name="T22" fmla="*/ 2147483647 w 1209"/>
              <a:gd name="T23" fmla="*/ 0 h 5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09"/>
              <a:gd name="T37" fmla="*/ 0 h 512"/>
              <a:gd name="T38" fmla="*/ 1209 w 1209"/>
              <a:gd name="T39" fmla="*/ 512 h 5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09" h="512">
                <a:moveTo>
                  <a:pt x="444" y="0"/>
                </a:moveTo>
                <a:lnTo>
                  <a:pt x="1209" y="0"/>
                </a:lnTo>
                <a:lnTo>
                  <a:pt x="884" y="512"/>
                </a:lnTo>
                <a:lnTo>
                  <a:pt x="848" y="512"/>
                </a:lnTo>
                <a:lnTo>
                  <a:pt x="747" y="512"/>
                </a:lnTo>
                <a:lnTo>
                  <a:pt x="605" y="512"/>
                </a:lnTo>
                <a:lnTo>
                  <a:pt x="442" y="512"/>
                </a:lnTo>
                <a:lnTo>
                  <a:pt x="279" y="512"/>
                </a:lnTo>
                <a:lnTo>
                  <a:pt x="137" y="512"/>
                </a:lnTo>
                <a:lnTo>
                  <a:pt x="38" y="512"/>
                </a:lnTo>
                <a:lnTo>
                  <a:pt x="0" y="512"/>
                </a:lnTo>
                <a:lnTo>
                  <a:pt x="444" y="0"/>
                </a:lnTo>
                <a:close/>
              </a:path>
            </a:pathLst>
          </a:custGeom>
          <a:solidFill>
            <a:schemeClr val="accent6"/>
          </a:solidFill>
          <a:ln w="9525">
            <a:noFill/>
            <a:round/>
            <a:headEnd/>
            <a:tailEnd/>
          </a:ln>
        </p:spPr>
        <p:txBody>
          <a:bodyPr/>
          <a:lstStyle/>
          <a:p>
            <a:pPr>
              <a:defRPr/>
            </a:pPr>
            <a:endParaRPr lang="en-US">
              <a:cs typeface="+mn-cs"/>
            </a:endParaRPr>
          </a:p>
        </p:txBody>
      </p:sp>
      <p:sp>
        <p:nvSpPr>
          <p:cNvPr id="15368" name="Text Box 166"/>
          <p:cNvSpPr txBox="1">
            <a:spLocks noChangeArrowheads="1"/>
          </p:cNvSpPr>
          <p:nvPr/>
        </p:nvSpPr>
        <p:spPr bwMode="auto">
          <a:xfrm>
            <a:off x="4456113" y="2606675"/>
            <a:ext cx="15176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ct val="100000"/>
              </a:lnSpc>
              <a:buClrTx/>
              <a:buSzTx/>
              <a:buFontTx/>
              <a:buNone/>
            </a:pPr>
            <a:r>
              <a:rPr lang="en-US" altLang="en-US" sz="1400" b="1">
                <a:solidFill>
                  <a:schemeClr val="bg1"/>
                </a:solidFill>
                <a:latin typeface="Century Gothic" pitchFamily="34" charset="0"/>
              </a:rPr>
              <a:t>Options, Commodities, etc.</a:t>
            </a:r>
          </a:p>
        </p:txBody>
      </p:sp>
      <p:sp>
        <p:nvSpPr>
          <p:cNvPr id="15369" name="Text Box 167"/>
          <p:cNvSpPr txBox="1">
            <a:spLocks noChangeArrowheads="1"/>
          </p:cNvSpPr>
          <p:nvPr/>
        </p:nvSpPr>
        <p:spPr bwMode="auto">
          <a:xfrm>
            <a:off x="4381500" y="5865813"/>
            <a:ext cx="1517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ct val="100000"/>
              </a:lnSpc>
              <a:buClrTx/>
              <a:buSzTx/>
              <a:buFontTx/>
              <a:buNone/>
            </a:pPr>
            <a:r>
              <a:rPr lang="en-US" altLang="en-US" sz="1400" b="1">
                <a:latin typeface="Century Gothic" pitchFamily="34" charset="0"/>
              </a:rPr>
              <a:t>Controlled Spending</a:t>
            </a:r>
          </a:p>
        </p:txBody>
      </p:sp>
      <p:sp>
        <p:nvSpPr>
          <p:cNvPr id="15370" name="Text Box 167"/>
          <p:cNvSpPr txBox="1">
            <a:spLocks noChangeArrowheads="1"/>
          </p:cNvSpPr>
          <p:nvPr/>
        </p:nvSpPr>
        <p:spPr bwMode="auto">
          <a:xfrm>
            <a:off x="2601913" y="5884863"/>
            <a:ext cx="1517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ct val="100000"/>
              </a:lnSpc>
              <a:buClrTx/>
              <a:buSzTx/>
              <a:buFontTx/>
              <a:buNone/>
            </a:pPr>
            <a:r>
              <a:rPr lang="en-US" altLang="en-US" sz="1400" b="1">
                <a:latin typeface="Century Gothic" pitchFamily="34" charset="0"/>
              </a:rPr>
              <a:t>Adequate</a:t>
            </a:r>
          </a:p>
          <a:p>
            <a:pPr algn="ctr">
              <a:lnSpc>
                <a:spcPct val="100000"/>
              </a:lnSpc>
              <a:buClrTx/>
              <a:buSzTx/>
              <a:buFontTx/>
              <a:buNone/>
            </a:pPr>
            <a:r>
              <a:rPr lang="en-US" altLang="en-US" sz="1400" b="1">
                <a:latin typeface="Century Gothic" pitchFamily="34" charset="0"/>
              </a:rPr>
              <a:t>Income</a:t>
            </a:r>
          </a:p>
        </p:txBody>
      </p:sp>
      <p:sp>
        <p:nvSpPr>
          <p:cNvPr id="15371" name="Text Box 167"/>
          <p:cNvSpPr txBox="1">
            <a:spLocks noChangeArrowheads="1"/>
          </p:cNvSpPr>
          <p:nvPr/>
        </p:nvSpPr>
        <p:spPr bwMode="auto">
          <a:xfrm>
            <a:off x="6203950" y="5888038"/>
            <a:ext cx="1517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ct val="100000"/>
              </a:lnSpc>
              <a:buClrTx/>
              <a:buSzTx/>
              <a:buFontTx/>
              <a:buNone/>
            </a:pPr>
            <a:r>
              <a:rPr lang="en-US" altLang="en-US" sz="1400" b="1">
                <a:latin typeface="Century Gothic" pitchFamily="34" charset="0"/>
              </a:rPr>
              <a:t>Adequate </a:t>
            </a:r>
          </a:p>
          <a:p>
            <a:pPr algn="ctr">
              <a:lnSpc>
                <a:spcPct val="100000"/>
              </a:lnSpc>
              <a:buClrTx/>
              <a:buSzTx/>
              <a:buFontTx/>
              <a:buNone/>
            </a:pPr>
            <a:r>
              <a:rPr lang="en-US" altLang="en-US" sz="1400" b="1">
                <a:latin typeface="Century Gothic" pitchFamily="34" charset="0"/>
              </a:rPr>
              <a:t>Insurance</a:t>
            </a:r>
          </a:p>
        </p:txBody>
      </p:sp>
      <p:sp>
        <p:nvSpPr>
          <p:cNvPr id="15372" name="Text Box 167"/>
          <p:cNvSpPr txBox="1">
            <a:spLocks noChangeArrowheads="1"/>
          </p:cNvSpPr>
          <p:nvPr/>
        </p:nvSpPr>
        <p:spPr bwMode="auto">
          <a:xfrm>
            <a:off x="5813425" y="5121275"/>
            <a:ext cx="1517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ct val="100000"/>
              </a:lnSpc>
              <a:buClrTx/>
              <a:buSzTx/>
              <a:buFontTx/>
              <a:buNone/>
            </a:pPr>
            <a:r>
              <a:rPr lang="en-US" altLang="en-US" sz="1400" b="1">
                <a:latin typeface="Arial" charset="0"/>
              </a:rPr>
              <a:t>Goal-</a:t>
            </a:r>
          </a:p>
          <a:p>
            <a:pPr algn="ctr">
              <a:lnSpc>
                <a:spcPct val="100000"/>
              </a:lnSpc>
              <a:buClrTx/>
              <a:buSzTx/>
              <a:buFontTx/>
              <a:buNone/>
            </a:pPr>
            <a:r>
              <a:rPr lang="en-US" altLang="en-US" sz="1400" b="1">
                <a:latin typeface="Arial" charset="0"/>
              </a:rPr>
              <a:t>Getter</a:t>
            </a:r>
            <a:endParaRPr lang="en-US" altLang="en-US" sz="1400">
              <a:latin typeface="Arial" charset="0"/>
            </a:endParaRPr>
          </a:p>
        </p:txBody>
      </p:sp>
      <p:sp>
        <p:nvSpPr>
          <p:cNvPr id="15373" name="Text Box 167"/>
          <p:cNvSpPr txBox="1">
            <a:spLocks noChangeArrowheads="1"/>
          </p:cNvSpPr>
          <p:nvPr/>
        </p:nvSpPr>
        <p:spPr bwMode="auto">
          <a:xfrm>
            <a:off x="4389438" y="5200650"/>
            <a:ext cx="1517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ct val="100000"/>
              </a:lnSpc>
              <a:buClrTx/>
              <a:buSzTx/>
              <a:buFontTx/>
              <a:buNone/>
            </a:pPr>
            <a:r>
              <a:rPr lang="en-US" altLang="en-US" sz="1400" b="1">
                <a:latin typeface="Arial" charset="0"/>
              </a:rPr>
              <a:t>Emergency</a:t>
            </a:r>
            <a:endParaRPr lang="en-US" altLang="en-US" sz="1400">
              <a:latin typeface="Arial" charset="0"/>
            </a:endParaRPr>
          </a:p>
        </p:txBody>
      </p:sp>
      <p:sp>
        <p:nvSpPr>
          <p:cNvPr id="15374" name="Text Box 167"/>
          <p:cNvSpPr txBox="1">
            <a:spLocks noChangeArrowheads="1"/>
          </p:cNvSpPr>
          <p:nvPr/>
        </p:nvSpPr>
        <p:spPr bwMode="auto">
          <a:xfrm>
            <a:off x="2965450" y="5216525"/>
            <a:ext cx="1517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ct val="100000"/>
              </a:lnSpc>
              <a:buClrTx/>
              <a:buSzTx/>
              <a:buFontTx/>
              <a:buNone/>
            </a:pPr>
            <a:r>
              <a:rPr lang="en-US" altLang="en-US" sz="1400" b="1">
                <a:latin typeface="Arial" charset="0"/>
              </a:rPr>
              <a:t>Reserve</a:t>
            </a:r>
            <a:endParaRPr lang="en-US" altLang="en-US" sz="1400">
              <a:latin typeface="Arial" charset="0"/>
            </a:endParaRPr>
          </a:p>
        </p:txBody>
      </p:sp>
      <p:sp>
        <p:nvSpPr>
          <p:cNvPr id="15375" name="Text Box 167"/>
          <p:cNvSpPr txBox="1">
            <a:spLocks noChangeArrowheads="1"/>
          </p:cNvSpPr>
          <p:nvPr/>
        </p:nvSpPr>
        <p:spPr bwMode="auto">
          <a:xfrm>
            <a:off x="1628775" y="5097463"/>
            <a:ext cx="1517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ct val="100000"/>
              </a:lnSpc>
              <a:buClrTx/>
              <a:buSzTx/>
              <a:buFontTx/>
              <a:buNone/>
            </a:pPr>
            <a:r>
              <a:rPr lang="en-US" altLang="en-US" sz="1400" b="1">
                <a:solidFill>
                  <a:schemeClr val="bg1"/>
                </a:solidFill>
                <a:latin typeface="Century Gothic" pitchFamily="34" charset="0"/>
              </a:rPr>
              <a:t>SAVINGS</a:t>
            </a:r>
          </a:p>
          <a:p>
            <a:pPr algn="ctr">
              <a:lnSpc>
                <a:spcPct val="100000"/>
              </a:lnSpc>
              <a:buClrTx/>
              <a:buSzTx/>
              <a:buFontTx/>
              <a:buNone/>
            </a:pPr>
            <a:r>
              <a:rPr lang="en-US" altLang="en-US" sz="1400" b="1">
                <a:solidFill>
                  <a:schemeClr val="bg1"/>
                </a:solidFill>
                <a:latin typeface="Century Gothic" pitchFamily="34" charset="0"/>
              </a:rPr>
              <a:t>LEVEL</a:t>
            </a:r>
          </a:p>
        </p:txBody>
      </p:sp>
      <p:sp>
        <p:nvSpPr>
          <p:cNvPr id="15376" name="Text Box 167"/>
          <p:cNvSpPr txBox="1">
            <a:spLocks noChangeArrowheads="1"/>
          </p:cNvSpPr>
          <p:nvPr/>
        </p:nvSpPr>
        <p:spPr bwMode="auto">
          <a:xfrm>
            <a:off x="863600" y="5870575"/>
            <a:ext cx="1517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ct val="100000"/>
              </a:lnSpc>
              <a:buClrTx/>
              <a:buSzTx/>
              <a:buFontTx/>
              <a:buNone/>
            </a:pPr>
            <a:r>
              <a:rPr lang="en-US" altLang="en-US" sz="1400" b="1">
                <a:solidFill>
                  <a:schemeClr val="bg1"/>
                </a:solidFill>
                <a:latin typeface="Century Gothic" pitchFamily="34" charset="0"/>
              </a:rPr>
              <a:t>MANAGEMENT</a:t>
            </a:r>
          </a:p>
          <a:p>
            <a:pPr algn="ctr">
              <a:lnSpc>
                <a:spcPct val="100000"/>
              </a:lnSpc>
              <a:buClrTx/>
              <a:buSzTx/>
              <a:buFontTx/>
              <a:buNone/>
            </a:pPr>
            <a:r>
              <a:rPr lang="en-US" altLang="en-US" sz="1400" b="1">
                <a:solidFill>
                  <a:schemeClr val="bg1"/>
                </a:solidFill>
                <a:latin typeface="Century Gothic" pitchFamily="34" charset="0"/>
              </a:rPr>
              <a:t>LEVEL</a:t>
            </a:r>
          </a:p>
        </p:txBody>
      </p:sp>
      <p:sp>
        <p:nvSpPr>
          <p:cNvPr id="15377" name="Text Box 167"/>
          <p:cNvSpPr txBox="1">
            <a:spLocks noChangeArrowheads="1"/>
          </p:cNvSpPr>
          <p:nvPr/>
        </p:nvSpPr>
        <p:spPr bwMode="auto">
          <a:xfrm>
            <a:off x="3475038" y="4425950"/>
            <a:ext cx="12350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ct val="100000"/>
              </a:lnSpc>
              <a:buClrTx/>
              <a:buSzTx/>
              <a:buFontTx/>
              <a:buNone/>
            </a:pPr>
            <a:r>
              <a:rPr lang="en-US" altLang="en-US" sz="1400" b="1">
                <a:latin typeface="Century Gothic" pitchFamily="34" charset="0"/>
              </a:rPr>
              <a:t>Stocks</a:t>
            </a:r>
          </a:p>
        </p:txBody>
      </p:sp>
      <p:sp>
        <p:nvSpPr>
          <p:cNvPr id="15378" name="Text Box 167"/>
          <p:cNvSpPr txBox="1">
            <a:spLocks noChangeArrowheads="1"/>
          </p:cNvSpPr>
          <p:nvPr/>
        </p:nvSpPr>
        <p:spPr bwMode="auto">
          <a:xfrm>
            <a:off x="4548188" y="4427538"/>
            <a:ext cx="12350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ct val="100000"/>
              </a:lnSpc>
              <a:buClrTx/>
              <a:buSzTx/>
              <a:buFontTx/>
              <a:buNone/>
            </a:pPr>
            <a:r>
              <a:rPr lang="en-US" altLang="en-US" sz="1400" b="1">
                <a:latin typeface="Century Gothic" pitchFamily="34" charset="0"/>
              </a:rPr>
              <a:t>Bonds</a:t>
            </a:r>
          </a:p>
        </p:txBody>
      </p:sp>
      <p:sp>
        <p:nvSpPr>
          <p:cNvPr id="15379" name="Text Box 167"/>
          <p:cNvSpPr txBox="1">
            <a:spLocks noChangeArrowheads="1"/>
          </p:cNvSpPr>
          <p:nvPr/>
        </p:nvSpPr>
        <p:spPr bwMode="auto">
          <a:xfrm>
            <a:off x="5589588" y="4332288"/>
            <a:ext cx="123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ct val="100000"/>
              </a:lnSpc>
              <a:buClrTx/>
              <a:buSzTx/>
              <a:buFontTx/>
              <a:buNone/>
            </a:pPr>
            <a:r>
              <a:rPr lang="en-US" altLang="en-US" sz="1400" b="1">
                <a:latin typeface="Century Gothic" pitchFamily="34" charset="0"/>
              </a:rPr>
              <a:t>Mutual</a:t>
            </a:r>
          </a:p>
          <a:p>
            <a:pPr algn="ctr">
              <a:lnSpc>
                <a:spcPct val="100000"/>
              </a:lnSpc>
              <a:buClrTx/>
              <a:buSzTx/>
              <a:buFontTx/>
              <a:buNone/>
            </a:pPr>
            <a:r>
              <a:rPr lang="en-US" altLang="en-US" sz="1400" b="1">
                <a:latin typeface="Century Gothic" pitchFamily="34" charset="0"/>
              </a:rPr>
              <a:t>Funds</a:t>
            </a:r>
          </a:p>
        </p:txBody>
      </p:sp>
      <p:sp>
        <p:nvSpPr>
          <p:cNvPr id="15380" name="Text Box 167"/>
          <p:cNvSpPr txBox="1">
            <a:spLocks noChangeArrowheads="1"/>
          </p:cNvSpPr>
          <p:nvPr/>
        </p:nvSpPr>
        <p:spPr bwMode="auto">
          <a:xfrm>
            <a:off x="3992563" y="3568700"/>
            <a:ext cx="123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ct val="100000"/>
              </a:lnSpc>
              <a:buClrTx/>
              <a:buSzTx/>
              <a:buFontTx/>
              <a:buNone/>
            </a:pPr>
            <a:r>
              <a:rPr lang="en-US" altLang="en-US" sz="1400" b="1">
                <a:latin typeface="Century Gothic" pitchFamily="34" charset="0"/>
              </a:rPr>
              <a:t>Real</a:t>
            </a:r>
          </a:p>
          <a:p>
            <a:pPr algn="ctr">
              <a:lnSpc>
                <a:spcPct val="100000"/>
              </a:lnSpc>
              <a:buClrTx/>
              <a:buSzTx/>
              <a:buFontTx/>
              <a:buNone/>
            </a:pPr>
            <a:r>
              <a:rPr lang="en-US" altLang="en-US" sz="1400" b="1">
                <a:latin typeface="Century Gothic" pitchFamily="34" charset="0"/>
              </a:rPr>
              <a:t>Estate</a:t>
            </a:r>
          </a:p>
        </p:txBody>
      </p:sp>
      <p:sp>
        <p:nvSpPr>
          <p:cNvPr id="15381" name="Text Box 167"/>
          <p:cNvSpPr txBox="1">
            <a:spLocks noChangeArrowheads="1"/>
          </p:cNvSpPr>
          <p:nvPr/>
        </p:nvSpPr>
        <p:spPr bwMode="auto">
          <a:xfrm>
            <a:off x="5091113" y="3578225"/>
            <a:ext cx="123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ct val="100000"/>
              </a:lnSpc>
              <a:buClrTx/>
              <a:buSzTx/>
              <a:buFontTx/>
              <a:buNone/>
            </a:pPr>
            <a:r>
              <a:rPr lang="en-US" altLang="en-US" sz="1400" b="1">
                <a:latin typeface="Century Gothic" pitchFamily="34" charset="0"/>
              </a:rPr>
              <a:t>Hard</a:t>
            </a:r>
          </a:p>
          <a:p>
            <a:pPr algn="ctr">
              <a:lnSpc>
                <a:spcPct val="100000"/>
              </a:lnSpc>
              <a:buClrTx/>
              <a:buSzTx/>
              <a:buFontTx/>
              <a:buNone/>
            </a:pPr>
            <a:r>
              <a:rPr lang="en-US" altLang="en-US" sz="1400" b="1">
                <a:latin typeface="Century Gothic" pitchFamily="34" charset="0"/>
              </a:rPr>
              <a:t>Assets</a:t>
            </a:r>
          </a:p>
        </p:txBody>
      </p:sp>
      <p:sp>
        <p:nvSpPr>
          <p:cNvPr id="15382" name="Text Box 167"/>
          <p:cNvSpPr txBox="1">
            <a:spLocks noChangeArrowheads="1"/>
          </p:cNvSpPr>
          <p:nvPr/>
        </p:nvSpPr>
        <p:spPr bwMode="auto">
          <a:xfrm rot="-3290777">
            <a:off x="2351088" y="3856038"/>
            <a:ext cx="2298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ct val="100000"/>
              </a:lnSpc>
              <a:buClrTx/>
              <a:buSzTx/>
              <a:buFontTx/>
              <a:buNone/>
            </a:pPr>
            <a:r>
              <a:rPr lang="en-US" altLang="en-US" sz="1400" b="1">
                <a:solidFill>
                  <a:schemeClr val="bg1"/>
                </a:solidFill>
                <a:latin typeface="Century Gothic" pitchFamily="34" charset="0"/>
              </a:rPr>
              <a:t>INVESTMENT LEVELS</a:t>
            </a:r>
          </a:p>
        </p:txBody>
      </p:sp>
      <p:sp>
        <p:nvSpPr>
          <p:cNvPr id="15383" name="Freeform 31"/>
          <p:cNvSpPr>
            <a:spLocks/>
          </p:cNvSpPr>
          <p:nvPr/>
        </p:nvSpPr>
        <p:spPr bwMode="auto">
          <a:xfrm>
            <a:off x="222250" y="5751513"/>
            <a:ext cx="7947025" cy="788987"/>
          </a:xfrm>
          <a:custGeom>
            <a:avLst/>
            <a:gdLst>
              <a:gd name="T0" fmla="*/ 0 w 5006"/>
              <a:gd name="T1" fmla="*/ 2147483647 h 497"/>
              <a:gd name="T2" fmla="*/ 2147483647 w 5006"/>
              <a:gd name="T3" fmla="*/ 2147483647 h 497"/>
              <a:gd name="T4" fmla="*/ 2147483647 w 5006"/>
              <a:gd name="T5" fmla="*/ 0 h 497"/>
              <a:gd name="T6" fmla="*/ 2147483647 w 5006"/>
              <a:gd name="T7" fmla="*/ 0 h 497"/>
              <a:gd name="T8" fmla="*/ 0 w 5006"/>
              <a:gd name="T9" fmla="*/ 2147483647 h 497"/>
              <a:gd name="T10" fmla="*/ 0 60000 65536"/>
              <a:gd name="T11" fmla="*/ 0 60000 65536"/>
              <a:gd name="T12" fmla="*/ 0 60000 65536"/>
              <a:gd name="T13" fmla="*/ 0 60000 65536"/>
              <a:gd name="T14" fmla="*/ 0 60000 65536"/>
              <a:gd name="T15" fmla="*/ 0 w 5006"/>
              <a:gd name="T16" fmla="*/ 0 h 497"/>
              <a:gd name="T17" fmla="*/ 5006 w 5006"/>
              <a:gd name="T18" fmla="*/ 497 h 497"/>
            </a:gdLst>
            <a:ahLst/>
            <a:cxnLst>
              <a:cxn ang="T10">
                <a:pos x="T0" y="T1"/>
              </a:cxn>
              <a:cxn ang="T11">
                <a:pos x="T2" y="T3"/>
              </a:cxn>
              <a:cxn ang="T12">
                <a:pos x="T4" y="T5"/>
              </a:cxn>
              <a:cxn ang="T13">
                <a:pos x="T6" y="T7"/>
              </a:cxn>
              <a:cxn ang="T14">
                <a:pos x="T8" y="T9"/>
              </a:cxn>
            </a:cxnLst>
            <a:rect l="T15" t="T16" r="T17" b="T18"/>
            <a:pathLst>
              <a:path w="5006" h="497">
                <a:moveTo>
                  <a:pt x="0" y="497"/>
                </a:moveTo>
                <a:lnTo>
                  <a:pt x="5006" y="497"/>
                </a:lnTo>
                <a:lnTo>
                  <a:pt x="4706" y="0"/>
                </a:lnTo>
                <a:lnTo>
                  <a:pt x="506" y="0"/>
                </a:lnTo>
                <a:lnTo>
                  <a:pt x="0" y="497"/>
                </a:lnTo>
                <a:close/>
              </a:path>
            </a:pathLst>
          </a:custGeom>
          <a:noFill/>
          <a:ln w="57150">
            <a:solidFill>
              <a:srgbClr val="7E291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384" name="Freeform 32"/>
          <p:cNvSpPr>
            <a:spLocks/>
          </p:cNvSpPr>
          <p:nvPr/>
        </p:nvSpPr>
        <p:spPr bwMode="auto">
          <a:xfrm>
            <a:off x="1389063" y="4970463"/>
            <a:ext cx="6207125" cy="766762"/>
          </a:xfrm>
          <a:custGeom>
            <a:avLst/>
            <a:gdLst>
              <a:gd name="T0" fmla="*/ 0 w 3910"/>
              <a:gd name="T1" fmla="*/ 2147483647 h 483"/>
              <a:gd name="T2" fmla="*/ 2147483647 w 3910"/>
              <a:gd name="T3" fmla="*/ 2147483647 h 483"/>
              <a:gd name="T4" fmla="*/ 2147483647 w 3910"/>
              <a:gd name="T5" fmla="*/ 2147483647 h 483"/>
              <a:gd name="T6" fmla="*/ 2147483647 w 3910"/>
              <a:gd name="T7" fmla="*/ 0 h 483"/>
              <a:gd name="T8" fmla="*/ 0 w 3910"/>
              <a:gd name="T9" fmla="*/ 2147483647 h 483"/>
              <a:gd name="T10" fmla="*/ 0 60000 65536"/>
              <a:gd name="T11" fmla="*/ 0 60000 65536"/>
              <a:gd name="T12" fmla="*/ 0 60000 65536"/>
              <a:gd name="T13" fmla="*/ 0 60000 65536"/>
              <a:gd name="T14" fmla="*/ 0 60000 65536"/>
              <a:gd name="T15" fmla="*/ 0 w 3910"/>
              <a:gd name="T16" fmla="*/ 0 h 483"/>
              <a:gd name="T17" fmla="*/ 3910 w 3910"/>
              <a:gd name="T18" fmla="*/ 483 h 483"/>
            </a:gdLst>
            <a:ahLst/>
            <a:cxnLst>
              <a:cxn ang="T10">
                <a:pos x="T0" y="T1"/>
              </a:cxn>
              <a:cxn ang="T11">
                <a:pos x="T2" y="T3"/>
              </a:cxn>
              <a:cxn ang="T12">
                <a:pos x="T4" y="T5"/>
              </a:cxn>
              <a:cxn ang="T13">
                <a:pos x="T6" y="T7"/>
              </a:cxn>
              <a:cxn ang="T14">
                <a:pos x="T8" y="T9"/>
              </a:cxn>
            </a:cxnLst>
            <a:rect l="T15" t="T16" r="T17" b="T18"/>
            <a:pathLst>
              <a:path w="3910" h="483">
                <a:moveTo>
                  <a:pt x="0" y="473"/>
                </a:moveTo>
                <a:lnTo>
                  <a:pt x="3910" y="483"/>
                </a:lnTo>
                <a:lnTo>
                  <a:pt x="3643" y="5"/>
                </a:lnTo>
                <a:lnTo>
                  <a:pt x="412" y="0"/>
                </a:lnTo>
                <a:lnTo>
                  <a:pt x="0" y="473"/>
                </a:lnTo>
                <a:close/>
              </a:path>
            </a:pathLst>
          </a:custGeom>
          <a:noFill/>
          <a:ln w="57150">
            <a:solidFill>
              <a:srgbClr val="7E291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385" name="Freeform 33"/>
          <p:cNvSpPr>
            <a:spLocks/>
          </p:cNvSpPr>
          <p:nvPr/>
        </p:nvSpPr>
        <p:spPr bwMode="auto">
          <a:xfrm>
            <a:off x="2266950" y="1803400"/>
            <a:ext cx="4794250" cy="3167063"/>
          </a:xfrm>
          <a:custGeom>
            <a:avLst/>
            <a:gdLst>
              <a:gd name="T0" fmla="*/ 0 w 3020"/>
              <a:gd name="T1" fmla="*/ 2147483647 h 1995"/>
              <a:gd name="T2" fmla="*/ 2147483647 w 3020"/>
              <a:gd name="T3" fmla="*/ 2147483647 h 1995"/>
              <a:gd name="T4" fmla="*/ 2147483647 w 3020"/>
              <a:gd name="T5" fmla="*/ 0 h 1995"/>
              <a:gd name="T6" fmla="*/ 2147483647 w 3020"/>
              <a:gd name="T7" fmla="*/ 2147483647 h 1995"/>
              <a:gd name="T8" fmla="*/ 0 w 3020"/>
              <a:gd name="T9" fmla="*/ 2147483647 h 1995"/>
              <a:gd name="T10" fmla="*/ 0 60000 65536"/>
              <a:gd name="T11" fmla="*/ 0 60000 65536"/>
              <a:gd name="T12" fmla="*/ 0 60000 65536"/>
              <a:gd name="T13" fmla="*/ 0 60000 65536"/>
              <a:gd name="T14" fmla="*/ 0 60000 65536"/>
              <a:gd name="T15" fmla="*/ 0 w 3020"/>
              <a:gd name="T16" fmla="*/ 0 h 1995"/>
              <a:gd name="T17" fmla="*/ 3020 w 3020"/>
              <a:gd name="T18" fmla="*/ 1995 h 1995"/>
            </a:gdLst>
            <a:ahLst/>
            <a:cxnLst>
              <a:cxn ang="T10">
                <a:pos x="T0" y="T1"/>
              </a:cxn>
              <a:cxn ang="T11">
                <a:pos x="T2" y="T3"/>
              </a:cxn>
              <a:cxn ang="T12">
                <a:pos x="T4" y="T5"/>
              </a:cxn>
              <a:cxn ang="T13">
                <a:pos x="T6" y="T7"/>
              </a:cxn>
              <a:cxn ang="T14">
                <a:pos x="T8" y="T9"/>
              </a:cxn>
            </a:cxnLst>
            <a:rect l="T15" t="T16" r="T17" b="T18"/>
            <a:pathLst>
              <a:path w="3020" h="1995">
                <a:moveTo>
                  <a:pt x="0" y="1990"/>
                </a:moveTo>
                <a:lnTo>
                  <a:pt x="3020" y="1995"/>
                </a:lnTo>
                <a:lnTo>
                  <a:pt x="1826" y="0"/>
                </a:lnTo>
                <a:lnTo>
                  <a:pt x="1803" y="5"/>
                </a:lnTo>
                <a:lnTo>
                  <a:pt x="0" y="1990"/>
                </a:lnTo>
                <a:close/>
              </a:path>
            </a:pathLst>
          </a:custGeom>
          <a:noFill/>
          <a:ln w="57150">
            <a:solidFill>
              <a:srgbClr val="7E291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386" name="Freeform 168"/>
          <p:cNvSpPr>
            <a:spLocks noChangeArrowheads="1"/>
          </p:cNvSpPr>
          <p:nvPr/>
        </p:nvSpPr>
        <p:spPr bwMode="auto">
          <a:xfrm>
            <a:off x="211138" y="5743575"/>
            <a:ext cx="7904162" cy="796925"/>
          </a:xfrm>
          <a:custGeom>
            <a:avLst/>
            <a:gdLst>
              <a:gd name="T0" fmla="*/ 0 w 8213558"/>
              <a:gd name="T1" fmla="*/ 1876315 h 770021"/>
              <a:gd name="T2" fmla="*/ 307532 w 8213558"/>
              <a:gd name="T3" fmla="*/ 0 h 770021"/>
              <a:gd name="T4" fmla="*/ 2853518 w 8213558"/>
              <a:gd name="T5" fmla="*/ 19539 h 770021"/>
              <a:gd name="T6" fmla="*/ 3027997 w 8213558"/>
              <a:gd name="T7" fmla="*/ 1856777 h 770021"/>
              <a:gd name="T8" fmla="*/ 0 w 8213558"/>
              <a:gd name="T9" fmla="*/ 1876315 h 770021"/>
              <a:gd name="T10" fmla="*/ 0 60000 65536"/>
              <a:gd name="T11" fmla="*/ 0 60000 65536"/>
              <a:gd name="T12" fmla="*/ 0 60000 65536"/>
              <a:gd name="T13" fmla="*/ 0 60000 65536"/>
              <a:gd name="T14" fmla="*/ 0 60000 65536"/>
              <a:gd name="T15" fmla="*/ 0 w 8213558"/>
              <a:gd name="T16" fmla="*/ 0 h 770021"/>
              <a:gd name="T17" fmla="*/ 8213558 w 8213558"/>
              <a:gd name="T18" fmla="*/ 770021 h 770021"/>
            </a:gdLst>
            <a:ahLst/>
            <a:cxnLst>
              <a:cxn ang="T10">
                <a:pos x="T0" y="T1"/>
              </a:cxn>
              <a:cxn ang="T11">
                <a:pos x="T2" y="T3"/>
              </a:cxn>
              <a:cxn ang="T12">
                <a:pos x="T4" y="T5"/>
              </a:cxn>
              <a:cxn ang="T13">
                <a:pos x="T6" y="T7"/>
              </a:cxn>
              <a:cxn ang="T14">
                <a:pos x="T8" y="T9"/>
              </a:cxn>
            </a:cxnLst>
            <a:rect l="T15" t="T16" r="T17" b="T18"/>
            <a:pathLst>
              <a:path w="8213558" h="770021">
                <a:moveTo>
                  <a:pt x="0" y="770021"/>
                </a:moveTo>
                <a:lnTo>
                  <a:pt x="834189" y="0"/>
                </a:lnTo>
                <a:lnTo>
                  <a:pt x="7740315" y="8021"/>
                </a:lnTo>
                <a:lnTo>
                  <a:pt x="8213558" y="762000"/>
                </a:lnTo>
                <a:lnTo>
                  <a:pt x="0" y="770021"/>
                </a:lnTo>
                <a:close/>
              </a:path>
            </a:pathLst>
          </a:cu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9" name="Straight Connector 28"/>
          <p:cNvCxnSpPr/>
          <p:nvPr/>
        </p:nvCxnSpPr>
        <p:spPr>
          <a:xfrm rot="5400000">
            <a:off x="2603500" y="5124450"/>
            <a:ext cx="692150" cy="450850"/>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4178300" y="3429000"/>
            <a:ext cx="1930400" cy="1588"/>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389" name="Straight Connector 33"/>
          <p:cNvCxnSpPr>
            <a:cxnSpLocks noChangeShapeType="1"/>
          </p:cNvCxnSpPr>
          <p:nvPr/>
        </p:nvCxnSpPr>
        <p:spPr bwMode="auto">
          <a:xfrm flipV="1">
            <a:off x="3695700" y="4216400"/>
            <a:ext cx="2882900" cy="254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5613" y="130175"/>
            <a:ext cx="8688387" cy="1417638"/>
          </a:xfrm>
        </p:spPr>
        <p:txBody>
          <a:bodyPr/>
          <a:lstStyle/>
          <a:p>
            <a:r>
              <a:rPr lang="en-US" altLang="en-US" smtClean="0">
                <a:ea typeface="ＭＳ Ｐゴシック" charset="-128"/>
              </a:rPr>
              <a:t>Savings Factors </a:t>
            </a:r>
            <a:br>
              <a:rPr lang="en-US" altLang="en-US" smtClean="0">
                <a:ea typeface="ＭＳ Ｐゴシック" charset="-128"/>
              </a:rPr>
            </a:br>
            <a:r>
              <a:rPr lang="en-US" altLang="en-US" smtClean="0">
                <a:ea typeface="ＭＳ Ｐゴシック" charset="-128"/>
              </a:rPr>
              <a:t>to Consider</a:t>
            </a:r>
          </a:p>
        </p:txBody>
      </p:sp>
      <p:sp>
        <p:nvSpPr>
          <p:cNvPr id="16387" name="Content Placeholder 32"/>
          <p:cNvSpPr>
            <a:spLocks noGrp="1"/>
          </p:cNvSpPr>
          <p:nvPr>
            <p:ph idx="1"/>
          </p:nvPr>
        </p:nvSpPr>
        <p:spPr>
          <a:xfrm>
            <a:off x="384175" y="1719263"/>
            <a:ext cx="8375650" cy="4400550"/>
          </a:xfrm>
        </p:spPr>
        <p:txBody>
          <a:bodyPr/>
          <a:lstStyle/>
          <a:p>
            <a:pPr indent="-438150">
              <a:spcAft>
                <a:spcPts val="1200"/>
              </a:spcAft>
              <a:buClr>
                <a:srgbClr val="5A1705"/>
              </a:buClr>
            </a:pPr>
            <a:r>
              <a:rPr lang="en-US" altLang="en-US" smtClean="0">
                <a:ea typeface="ＭＳ Ｐゴシック" charset="-128"/>
              </a:rPr>
              <a:t> Safety</a:t>
            </a:r>
          </a:p>
          <a:p>
            <a:pPr indent="-438150">
              <a:spcAft>
                <a:spcPts val="1200"/>
              </a:spcAft>
              <a:buClr>
                <a:srgbClr val="5A1705"/>
              </a:buClr>
            </a:pPr>
            <a:r>
              <a:rPr lang="en-US" altLang="en-US" smtClean="0">
                <a:ea typeface="ＭＳ Ｐゴシック" charset="-128"/>
              </a:rPr>
              <a:t> Liquidity</a:t>
            </a:r>
          </a:p>
          <a:p>
            <a:pPr indent="-438150">
              <a:spcAft>
                <a:spcPts val="1200"/>
              </a:spcAft>
              <a:buClr>
                <a:srgbClr val="5A1705"/>
              </a:buClr>
            </a:pPr>
            <a:r>
              <a:rPr lang="en-US" altLang="en-US" smtClean="0">
                <a:ea typeface="ＭＳ Ｐゴシック" charset="-128"/>
              </a:rPr>
              <a:t> Yield</a:t>
            </a:r>
          </a:p>
          <a:p>
            <a:pPr indent="-438150">
              <a:spcAft>
                <a:spcPct val="0"/>
              </a:spcAft>
              <a:buClr>
                <a:srgbClr val="5A1705"/>
              </a:buClr>
            </a:pPr>
            <a:endParaRPr lang="en-US" altLang="en-US" smtClean="0">
              <a:ea typeface="ＭＳ Ｐゴシック" charset="-128"/>
            </a:endParaRPr>
          </a:p>
        </p:txBody>
      </p:sp>
      <p:sp>
        <p:nvSpPr>
          <p:cNvPr id="16388"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98D3F7C1-C057-4AF2-B581-277D60474C80}" type="slidenum">
              <a:rPr lang="en-US" altLang="en-US" smtClean="0">
                <a:solidFill>
                  <a:srgbClr val="787863"/>
                </a:solidFill>
                <a:latin typeface="Franklin Gothic Medium" charset="0"/>
              </a:rPr>
              <a:pPr eaLnBrk="1" hangingPunct="1"/>
              <a:t>5</a:t>
            </a:fld>
            <a:endParaRPr lang="en-US" altLang="en-US" smtClean="0">
              <a:solidFill>
                <a:srgbClr val="787863"/>
              </a:solidFill>
              <a:latin typeface="Franklin Gothic Medium" charset="0"/>
            </a:endParaRPr>
          </a:p>
        </p:txBody>
      </p:sp>
      <p:cxnSp>
        <p:nvCxnSpPr>
          <p:cNvPr id="28" name="Straight Connector 27"/>
          <p:cNvCxnSpPr/>
          <p:nvPr/>
        </p:nvCxnSpPr>
        <p:spPr>
          <a:xfrm rot="5400000">
            <a:off x="2590800" y="5124450"/>
            <a:ext cx="717550" cy="450850"/>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184650" y="3429000"/>
            <a:ext cx="1905000" cy="1588"/>
          </a:xfrm>
          <a:prstGeom prst="line">
            <a:avLst/>
          </a:prstGeom>
          <a:ln w="190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6391" name="Group 30"/>
          <p:cNvGrpSpPr>
            <a:grpSpLocks/>
          </p:cNvGrpSpPr>
          <p:nvPr/>
        </p:nvGrpSpPr>
        <p:grpSpPr bwMode="auto">
          <a:xfrm>
            <a:off x="958850" y="1666875"/>
            <a:ext cx="7926388" cy="4713288"/>
            <a:chOff x="958215" y="1666240"/>
            <a:chExt cx="7926388" cy="4713288"/>
          </a:xfrm>
        </p:grpSpPr>
        <p:sp>
          <p:nvSpPr>
            <p:cNvPr id="16393" name="Freeform 34"/>
            <p:cNvSpPr>
              <a:spLocks/>
            </p:cNvSpPr>
            <p:nvPr/>
          </p:nvSpPr>
          <p:spPr bwMode="auto">
            <a:xfrm>
              <a:off x="2877503" y="1767205"/>
              <a:ext cx="2908300" cy="3157538"/>
            </a:xfrm>
            <a:custGeom>
              <a:avLst/>
              <a:gdLst>
                <a:gd name="T0" fmla="*/ 2147483647 w 1930"/>
                <a:gd name="T1" fmla="*/ 0 h 2106"/>
                <a:gd name="T2" fmla="*/ 2147483647 w 1930"/>
                <a:gd name="T3" fmla="*/ 0 h 2106"/>
                <a:gd name="T4" fmla="*/ 2147483647 w 1930"/>
                <a:gd name="T5" fmla="*/ 2147483647 h 2106"/>
                <a:gd name="T6" fmla="*/ 0 w 1930"/>
                <a:gd name="T7" fmla="*/ 2147483647 h 2106"/>
                <a:gd name="T8" fmla="*/ 2147483647 w 1930"/>
                <a:gd name="T9" fmla="*/ 0 h 2106"/>
                <a:gd name="T10" fmla="*/ 0 60000 65536"/>
                <a:gd name="T11" fmla="*/ 0 60000 65536"/>
                <a:gd name="T12" fmla="*/ 0 60000 65536"/>
                <a:gd name="T13" fmla="*/ 0 60000 65536"/>
                <a:gd name="T14" fmla="*/ 0 60000 65536"/>
                <a:gd name="T15" fmla="*/ 0 w 1930"/>
                <a:gd name="T16" fmla="*/ 0 h 2106"/>
                <a:gd name="T17" fmla="*/ 1930 w 1930"/>
                <a:gd name="T18" fmla="*/ 2106 h 2106"/>
              </a:gdLst>
              <a:ahLst/>
              <a:cxnLst>
                <a:cxn ang="T10">
                  <a:pos x="T0" y="T1"/>
                </a:cxn>
                <a:cxn ang="T11">
                  <a:pos x="T2" y="T3"/>
                </a:cxn>
                <a:cxn ang="T12">
                  <a:pos x="T4" y="T5"/>
                </a:cxn>
                <a:cxn ang="T13">
                  <a:pos x="T6" y="T7"/>
                </a:cxn>
                <a:cxn ang="T14">
                  <a:pos x="T8" y="T9"/>
                </a:cxn>
              </a:cxnLst>
              <a:rect l="T15" t="T16" r="T17" b="T18"/>
              <a:pathLst>
                <a:path w="1930" h="2106">
                  <a:moveTo>
                    <a:pt x="1904" y="0"/>
                  </a:moveTo>
                  <a:lnTo>
                    <a:pt x="1930" y="0"/>
                  </a:lnTo>
                  <a:lnTo>
                    <a:pt x="685" y="2106"/>
                  </a:lnTo>
                  <a:lnTo>
                    <a:pt x="0" y="2106"/>
                  </a:lnTo>
                  <a:lnTo>
                    <a:pt x="1904"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6394" name="Group 28"/>
            <p:cNvGrpSpPr>
              <a:grpSpLocks/>
            </p:cNvGrpSpPr>
            <p:nvPr/>
          </p:nvGrpSpPr>
          <p:grpSpPr bwMode="auto">
            <a:xfrm>
              <a:off x="958215" y="1666240"/>
              <a:ext cx="7926388" cy="4713288"/>
              <a:chOff x="257175" y="1803400"/>
              <a:chExt cx="7926388" cy="4713288"/>
            </a:xfrm>
          </p:grpSpPr>
          <p:sp>
            <p:nvSpPr>
              <p:cNvPr id="7" name="Freeform 35"/>
              <p:cNvSpPr>
                <a:spLocks/>
              </p:cNvSpPr>
              <p:nvPr/>
            </p:nvSpPr>
            <p:spPr bwMode="auto">
              <a:xfrm>
                <a:off x="257175" y="5738813"/>
                <a:ext cx="2332038" cy="777875"/>
              </a:xfrm>
              <a:custGeom>
                <a:avLst/>
                <a:gdLst>
                  <a:gd name="T0" fmla="*/ 2147483647 w 1548"/>
                  <a:gd name="T1" fmla="*/ 0 h 519"/>
                  <a:gd name="T2" fmla="*/ 2147483647 w 1548"/>
                  <a:gd name="T3" fmla="*/ 0 h 519"/>
                  <a:gd name="T4" fmla="*/ 2147483647 w 1548"/>
                  <a:gd name="T5" fmla="*/ 2147483647 h 519"/>
                  <a:gd name="T6" fmla="*/ 2147483647 w 1548"/>
                  <a:gd name="T7" fmla="*/ 2147483647 h 519"/>
                  <a:gd name="T8" fmla="*/ 2147483647 w 1548"/>
                  <a:gd name="T9" fmla="*/ 2147483647 h 519"/>
                  <a:gd name="T10" fmla="*/ 2147483647 w 1548"/>
                  <a:gd name="T11" fmla="*/ 2147483647 h 519"/>
                  <a:gd name="T12" fmla="*/ 2147483647 w 1548"/>
                  <a:gd name="T13" fmla="*/ 2147483647 h 519"/>
                  <a:gd name="T14" fmla="*/ 2147483647 w 1548"/>
                  <a:gd name="T15" fmla="*/ 2147483647 h 519"/>
                  <a:gd name="T16" fmla="*/ 2147483647 w 1548"/>
                  <a:gd name="T17" fmla="*/ 2147483647 h 519"/>
                  <a:gd name="T18" fmla="*/ 2147483647 w 1548"/>
                  <a:gd name="T19" fmla="*/ 2147483647 h 519"/>
                  <a:gd name="T20" fmla="*/ 0 w 1548"/>
                  <a:gd name="T21" fmla="*/ 2147483647 h 519"/>
                  <a:gd name="T22" fmla="*/ 2147483647 w 1548"/>
                  <a:gd name="T23" fmla="*/ 0 h 5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48"/>
                  <a:gd name="T37" fmla="*/ 0 h 519"/>
                  <a:gd name="T38" fmla="*/ 1548 w 1548"/>
                  <a:gd name="T39" fmla="*/ 519 h 5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48" h="519">
                    <a:moveTo>
                      <a:pt x="529" y="0"/>
                    </a:moveTo>
                    <a:lnTo>
                      <a:pt x="1548" y="0"/>
                    </a:lnTo>
                    <a:lnTo>
                      <a:pt x="1238" y="519"/>
                    </a:lnTo>
                    <a:lnTo>
                      <a:pt x="1185" y="519"/>
                    </a:lnTo>
                    <a:lnTo>
                      <a:pt x="1046" y="519"/>
                    </a:lnTo>
                    <a:lnTo>
                      <a:pt x="846" y="519"/>
                    </a:lnTo>
                    <a:lnTo>
                      <a:pt x="620" y="519"/>
                    </a:lnTo>
                    <a:lnTo>
                      <a:pt x="392" y="519"/>
                    </a:lnTo>
                    <a:lnTo>
                      <a:pt x="195" y="519"/>
                    </a:lnTo>
                    <a:lnTo>
                      <a:pt x="53" y="519"/>
                    </a:lnTo>
                    <a:lnTo>
                      <a:pt x="0" y="519"/>
                    </a:lnTo>
                    <a:lnTo>
                      <a:pt x="529" y="0"/>
                    </a:lnTo>
                    <a:close/>
                  </a:path>
                </a:pathLst>
              </a:custGeom>
              <a:solidFill>
                <a:schemeClr val="accent5"/>
              </a:solidFill>
              <a:ln w="19050">
                <a:solidFill>
                  <a:srgbClr val="000000"/>
                </a:solidFill>
                <a:round/>
                <a:headEnd/>
                <a:tailEnd/>
              </a:ln>
            </p:spPr>
            <p:txBody>
              <a:bodyPr/>
              <a:lstStyle/>
              <a:p>
                <a:pPr>
                  <a:defRPr/>
                </a:pPr>
                <a:endParaRPr lang="en-US">
                  <a:cs typeface="+mn-cs"/>
                </a:endParaRPr>
              </a:p>
            </p:txBody>
          </p:sp>
          <p:sp>
            <p:nvSpPr>
              <p:cNvPr id="16396" name="Freeform 4"/>
              <p:cNvSpPr>
                <a:spLocks/>
              </p:cNvSpPr>
              <p:nvPr/>
            </p:nvSpPr>
            <p:spPr bwMode="auto">
              <a:xfrm>
                <a:off x="2100263" y="1817688"/>
                <a:ext cx="6083300" cy="4694237"/>
              </a:xfrm>
              <a:custGeom>
                <a:avLst/>
                <a:gdLst>
                  <a:gd name="T0" fmla="*/ 0 w 4037"/>
                  <a:gd name="T1" fmla="*/ 2147483647 h 3132"/>
                  <a:gd name="T2" fmla="*/ 2147483647 w 4037"/>
                  <a:gd name="T3" fmla="*/ 2147483647 h 3132"/>
                  <a:gd name="T4" fmla="*/ 2147483647 w 4037"/>
                  <a:gd name="T5" fmla="*/ 2147483647 h 3132"/>
                  <a:gd name="T6" fmla="*/ 2147483647 w 4037"/>
                  <a:gd name="T7" fmla="*/ 2147483647 h 3132"/>
                  <a:gd name="T8" fmla="*/ 2147483647 w 4037"/>
                  <a:gd name="T9" fmla="*/ 2147483647 h 3132"/>
                  <a:gd name="T10" fmla="*/ 2147483647 w 4037"/>
                  <a:gd name="T11" fmla="*/ 0 h 3132"/>
                  <a:gd name="T12" fmla="*/ 2147483647 w 4037"/>
                  <a:gd name="T13" fmla="*/ 2147483647 h 3132"/>
                  <a:gd name="T14" fmla="*/ 2147483647 w 4037"/>
                  <a:gd name="T15" fmla="*/ 2147483647 h 3132"/>
                  <a:gd name="T16" fmla="*/ 2147483647 w 4037"/>
                  <a:gd name="T17" fmla="*/ 2147483647 h 3132"/>
                  <a:gd name="T18" fmla="*/ 2147483647 w 4037"/>
                  <a:gd name="T19" fmla="*/ 2147483647 h 3132"/>
                  <a:gd name="T20" fmla="*/ 2147483647 w 4037"/>
                  <a:gd name="T21" fmla="*/ 2147483647 h 3132"/>
                  <a:gd name="T22" fmla="*/ 0 w 4037"/>
                  <a:gd name="T23" fmla="*/ 2147483647 h 31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37"/>
                  <a:gd name="T37" fmla="*/ 0 h 3132"/>
                  <a:gd name="T38" fmla="*/ 4037 w 4037"/>
                  <a:gd name="T39" fmla="*/ 3132 h 31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37" h="3132">
                    <a:moveTo>
                      <a:pt x="0" y="3132"/>
                    </a:moveTo>
                    <a:lnTo>
                      <a:pt x="295" y="2620"/>
                    </a:lnTo>
                    <a:lnTo>
                      <a:pt x="382" y="2620"/>
                    </a:lnTo>
                    <a:lnTo>
                      <a:pt x="692" y="2106"/>
                    </a:lnTo>
                    <a:lnTo>
                      <a:pt x="762" y="2106"/>
                    </a:lnTo>
                    <a:lnTo>
                      <a:pt x="2016" y="0"/>
                    </a:lnTo>
                    <a:lnTo>
                      <a:pt x="3283" y="2106"/>
                    </a:lnTo>
                    <a:lnTo>
                      <a:pt x="3350" y="2106"/>
                    </a:lnTo>
                    <a:lnTo>
                      <a:pt x="3650" y="2620"/>
                    </a:lnTo>
                    <a:lnTo>
                      <a:pt x="3727" y="2620"/>
                    </a:lnTo>
                    <a:lnTo>
                      <a:pt x="4037" y="3132"/>
                    </a:lnTo>
                    <a:lnTo>
                      <a:pt x="0" y="3132"/>
                    </a:lnTo>
                    <a:close/>
                  </a:path>
                </a:pathLst>
              </a:custGeom>
              <a:solidFill>
                <a:srgbClr val="9EB060"/>
              </a:solidFill>
              <a:ln w="19050">
                <a:solidFill>
                  <a:srgbClr val="000000"/>
                </a:solidFill>
                <a:round/>
                <a:headEnd/>
                <a:tailEnd/>
              </a:ln>
            </p:spPr>
            <p:txBody>
              <a:bodyPr/>
              <a:lstStyle/>
              <a:p>
                <a:endParaRPr lang="en-US"/>
              </a:p>
            </p:txBody>
          </p:sp>
          <p:sp>
            <p:nvSpPr>
              <p:cNvPr id="10" name="Freeform 5"/>
              <p:cNvSpPr>
                <a:spLocks/>
              </p:cNvSpPr>
              <p:nvPr/>
            </p:nvSpPr>
            <p:spPr bwMode="auto">
              <a:xfrm>
                <a:off x="1373188" y="4979988"/>
                <a:ext cx="1820862" cy="766762"/>
              </a:xfrm>
              <a:custGeom>
                <a:avLst/>
                <a:gdLst>
                  <a:gd name="T0" fmla="*/ 2147483647 w 1209"/>
                  <a:gd name="T1" fmla="*/ 0 h 512"/>
                  <a:gd name="T2" fmla="*/ 2147483647 w 1209"/>
                  <a:gd name="T3" fmla="*/ 0 h 512"/>
                  <a:gd name="T4" fmla="*/ 2147483647 w 1209"/>
                  <a:gd name="T5" fmla="*/ 2147483647 h 512"/>
                  <a:gd name="T6" fmla="*/ 2147483647 w 1209"/>
                  <a:gd name="T7" fmla="*/ 2147483647 h 512"/>
                  <a:gd name="T8" fmla="*/ 2147483647 w 1209"/>
                  <a:gd name="T9" fmla="*/ 2147483647 h 512"/>
                  <a:gd name="T10" fmla="*/ 2147483647 w 1209"/>
                  <a:gd name="T11" fmla="*/ 2147483647 h 512"/>
                  <a:gd name="T12" fmla="*/ 2147483647 w 1209"/>
                  <a:gd name="T13" fmla="*/ 2147483647 h 512"/>
                  <a:gd name="T14" fmla="*/ 2147483647 w 1209"/>
                  <a:gd name="T15" fmla="*/ 2147483647 h 512"/>
                  <a:gd name="T16" fmla="*/ 2147483647 w 1209"/>
                  <a:gd name="T17" fmla="*/ 2147483647 h 512"/>
                  <a:gd name="T18" fmla="*/ 2147483647 w 1209"/>
                  <a:gd name="T19" fmla="*/ 2147483647 h 512"/>
                  <a:gd name="T20" fmla="*/ 0 w 1209"/>
                  <a:gd name="T21" fmla="*/ 2147483647 h 512"/>
                  <a:gd name="T22" fmla="*/ 2147483647 w 1209"/>
                  <a:gd name="T23" fmla="*/ 0 h 5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09"/>
                  <a:gd name="T37" fmla="*/ 0 h 512"/>
                  <a:gd name="T38" fmla="*/ 1209 w 1209"/>
                  <a:gd name="T39" fmla="*/ 512 h 5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09" h="512">
                    <a:moveTo>
                      <a:pt x="444" y="0"/>
                    </a:moveTo>
                    <a:lnTo>
                      <a:pt x="1209" y="0"/>
                    </a:lnTo>
                    <a:lnTo>
                      <a:pt x="884" y="512"/>
                    </a:lnTo>
                    <a:lnTo>
                      <a:pt x="848" y="512"/>
                    </a:lnTo>
                    <a:lnTo>
                      <a:pt x="747" y="512"/>
                    </a:lnTo>
                    <a:lnTo>
                      <a:pt x="605" y="512"/>
                    </a:lnTo>
                    <a:lnTo>
                      <a:pt x="442" y="512"/>
                    </a:lnTo>
                    <a:lnTo>
                      <a:pt x="279" y="512"/>
                    </a:lnTo>
                    <a:lnTo>
                      <a:pt x="137" y="512"/>
                    </a:lnTo>
                    <a:lnTo>
                      <a:pt x="38" y="512"/>
                    </a:lnTo>
                    <a:lnTo>
                      <a:pt x="0" y="512"/>
                    </a:lnTo>
                    <a:lnTo>
                      <a:pt x="444" y="0"/>
                    </a:lnTo>
                    <a:close/>
                  </a:path>
                </a:pathLst>
              </a:custGeom>
              <a:solidFill>
                <a:schemeClr val="accent6"/>
              </a:solidFill>
              <a:ln w="9525">
                <a:noFill/>
                <a:round/>
                <a:headEnd/>
                <a:tailEnd/>
              </a:ln>
            </p:spPr>
            <p:txBody>
              <a:bodyPr/>
              <a:lstStyle/>
              <a:p>
                <a:pPr>
                  <a:defRPr/>
                </a:pPr>
                <a:endParaRPr lang="en-US">
                  <a:cs typeface="+mn-cs"/>
                </a:endParaRPr>
              </a:p>
            </p:txBody>
          </p:sp>
          <p:sp>
            <p:nvSpPr>
              <p:cNvPr id="16398" name="Text Box 166"/>
              <p:cNvSpPr txBox="1">
                <a:spLocks noChangeArrowheads="1"/>
              </p:cNvSpPr>
              <p:nvPr/>
            </p:nvSpPr>
            <p:spPr bwMode="auto">
              <a:xfrm>
                <a:off x="4456113" y="2606675"/>
                <a:ext cx="15176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ct val="100000"/>
                  </a:lnSpc>
                  <a:buClrTx/>
                  <a:buSzTx/>
                  <a:buFontTx/>
                  <a:buNone/>
                </a:pPr>
                <a:r>
                  <a:rPr lang="en-US" altLang="en-US" sz="1400" b="1">
                    <a:solidFill>
                      <a:schemeClr val="bg1"/>
                    </a:solidFill>
                    <a:latin typeface="Century Gothic" pitchFamily="34" charset="0"/>
                  </a:rPr>
                  <a:t>Options, Commodities, etc.</a:t>
                </a:r>
              </a:p>
            </p:txBody>
          </p:sp>
          <p:sp>
            <p:nvSpPr>
              <p:cNvPr id="16399" name="Text Box 167"/>
              <p:cNvSpPr txBox="1">
                <a:spLocks noChangeArrowheads="1"/>
              </p:cNvSpPr>
              <p:nvPr/>
            </p:nvSpPr>
            <p:spPr bwMode="auto">
              <a:xfrm>
                <a:off x="4381500" y="5865813"/>
                <a:ext cx="1517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ct val="100000"/>
                  </a:lnSpc>
                  <a:buClrTx/>
                  <a:buSzTx/>
                  <a:buFontTx/>
                  <a:buNone/>
                </a:pPr>
                <a:r>
                  <a:rPr lang="en-US" altLang="en-US" sz="1400" b="1">
                    <a:latin typeface="Century Gothic" pitchFamily="34" charset="0"/>
                  </a:rPr>
                  <a:t>Controlled Spending</a:t>
                </a:r>
              </a:p>
            </p:txBody>
          </p:sp>
          <p:sp>
            <p:nvSpPr>
              <p:cNvPr id="16400" name="Text Box 167"/>
              <p:cNvSpPr txBox="1">
                <a:spLocks noChangeArrowheads="1"/>
              </p:cNvSpPr>
              <p:nvPr/>
            </p:nvSpPr>
            <p:spPr bwMode="auto">
              <a:xfrm>
                <a:off x="2601913" y="5884863"/>
                <a:ext cx="1517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ct val="100000"/>
                  </a:lnSpc>
                  <a:buClrTx/>
                  <a:buSzTx/>
                  <a:buFontTx/>
                  <a:buNone/>
                </a:pPr>
                <a:r>
                  <a:rPr lang="en-US" altLang="en-US" sz="1400" b="1">
                    <a:latin typeface="Century Gothic" pitchFamily="34" charset="0"/>
                  </a:rPr>
                  <a:t>Adequate</a:t>
                </a:r>
              </a:p>
              <a:p>
                <a:pPr algn="ctr">
                  <a:lnSpc>
                    <a:spcPct val="100000"/>
                  </a:lnSpc>
                  <a:buClrTx/>
                  <a:buSzTx/>
                  <a:buFontTx/>
                  <a:buNone/>
                </a:pPr>
                <a:r>
                  <a:rPr lang="en-US" altLang="en-US" sz="1400" b="1">
                    <a:latin typeface="Century Gothic" pitchFamily="34" charset="0"/>
                  </a:rPr>
                  <a:t>Income</a:t>
                </a:r>
              </a:p>
            </p:txBody>
          </p:sp>
          <p:sp>
            <p:nvSpPr>
              <p:cNvPr id="16401" name="Text Box 167"/>
              <p:cNvSpPr txBox="1">
                <a:spLocks noChangeArrowheads="1"/>
              </p:cNvSpPr>
              <p:nvPr/>
            </p:nvSpPr>
            <p:spPr bwMode="auto">
              <a:xfrm>
                <a:off x="6203950" y="5888038"/>
                <a:ext cx="1517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ct val="100000"/>
                  </a:lnSpc>
                  <a:buClrTx/>
                  <a:buSzTx/>
                  <a:buFontTx/>
                  <a:buNone/>
                </a:pPr>
                <a:r>
                  <a:rPr lang="en-US" altLang="en-US" sz="1400" b="1">
                    <a:latin typeface="Century Gothic" pitchFamily="34" charset="0"/>
                  </a:rPr>
                  <a:t>Adequate </a:t>
                </a:r>
              </a:p>
              <a:p>
                <a:pPr algn="ctr">
                  <a:lnSpc>
                    <a:spcPct val="100000"/>
                  </a:lnSpc>
                  <a:buClrTx/>
                  <a:buSzTx/>
                  <a:buFontTx/>
                  <a:buNone/>
                </a:pPr>
                <a:r>
                  <a:rPr lang="en-US" altLang="en-US" sz="1400" b="1">
                    <a:latin typeface="Century Gothic" pitchFamily="34" charset="0"/>
                  </a:rPr>
                  <a:t>Insurance</a:t>
                </a:r>
              </a:p>
            </p:txBody>
          </p:sp>
          <p:sp>
            <p:nvSpPr>
              <p:cNvPr id="16402" name="Text Box 167"/>
              <p:cNvSpPr txBox="1">
                <a:spLocks noChangeArrowheads="1"/>
              </p:cNvSpPr>
              <p:nvPr/>
            </p:nvSpPr>
            <p:spPr bwMode="auto">
              <a:xfrm>
                <a:off x="5813425" y="5121275"/>
                <a:ext cx="1517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ct val="100000"/>
                  </a:lnSpc>
                  <a:buClrTx/>
                  <a:buSzTx/>
                  <a:buFontTx/>
                  <a:buNone/>
                </a:pPr>
                <a:r>
                  <a:rPr lang="en-US" altLang="en-US" sz="1400" b="1">
                    <a:latin typeface="Arial" charset="0"/>
                  </a:rPr>
                  <a:t>Goal-</a:t>
                </a:r>
              </a:p>
              <a:p>
                <a:pPr algn="ctr">
                  <a:lnSpc>
                    <a:spcPct val="100000"/>
                  </a:lnSpc>
                  <a:buClrTx/>
                  <a:buSzTx/>
                  <a:buFontTx/>
                  <a:buNone/>
                </a:pPr>
                <a:r>
                  <a:rPr lang="en-US" altLang="en-US" sz="1400" b="1">
                    <a:latin typeface="Arial" charset="0"/>
                  </a:rPr>
                  <a:t>Getter</a:t>
                </a:r>
                <a:endParaRPr lang="en-US" altLang="en-US" sz="1400">
                  <a:latin typeface="Arial" charset="0"/>
                </a:endParaRPr>
              </a:p>
            </p:txBody>
          </p:sp>
          <p:sp>
            <p:nvSpPr>
              <p:cNvPr id="16403" name="Text Box 167"/>
              <p:cNvSpPr txBox="1">
                <a:spLocks noChangeArrowheads="1"/>
              </p:cNvSpPr>
              <p:nvPr/>
            </p:nvSpPr>
            <p:spPr bwMode="auto">
              <a:xfrm>
                <a:off x="4389438" y="5200650"/>
                <a:ext cx="1517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ct val="100000"/>
                  </a:lnSpc>
                  <a:buClrTx/>
                  <a:buSzTx/>
                  <a:buFontTx/>
                  <a:buNone/>
                </a:pPr>
                <a:r>
                  <a:rPr lang="en-US" altLang="en-US" sz="1400" b="1">
                    <a:latin typeface="Arial" charset="0"/>
                  </a:rPr>
                  <a:t>Emergency</a:t>
                </a:r>
                <a:endParaRPr lang="en-US" altLang="en-US" sz="1400">
                  <a:latin typeface="Arial" charset="0"/>
                </a:endParaRPr>
              </a:p>
            </p:txBody>
          </p:sp>
          <p:sp>
            <p:nvSpPr>
              <p:cNvPr id="16404" name="Text Box 167"/>
              <p:cNvSpPr txBox="1">
                <a:spLocks noChangeArrowheads="1"/>
              </p:cNvSpPr>
              <p:nvPr/>
            </p:nvSpPr>
            <p:spPr bwMode="auto">
              <a:xfrm>
                <a:off x="2965450" y="5216525"/>
                <a:ext cx="1517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ct val="100000"/>
                  </a:lnSpc>
                  <a:buClrTx/>
                  <a:buSzTx/>
                  <a:buFontTx/>
                  <a:buNone/>
                </a:pPr>
                <a:r>
                  <a:rPr lang="en-US" altLang="en-US" sz="1400" b="1">
                    <a:latin typeface="Arial" charset="0"/>
                  </a:rPr>
                  <a:t>Reserve</a:t>
                </a:r>
                <a:endParaRPr lang="en-US" altLang="en-US" sz="1400">
                  <a:latin typeface="Arial" charset="0"/>
                </a:endParaRPr>
              </a:p>
            </p:txBody>
          </p:sp>
          <p:sp>
            <p:nvSpPr>
              <p:cNvPr id="16405" name="Text Box 167"/>
              <p:cNvSpPr txBox="1">
                <a:spLocks noChangeArrowheads="1"/>
              </p:cNvSpPr>
              <p:nvPr/>
            </p:nvSpPr>
            <p:spPr bwMode="auto">
              <a:xfrm>
                <a:off x="1628775" y="5097463"/>
                <a:ext cx="1517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ct val="100000"/>
                  </a:lnSpc>
                  <a:buClrTx/>
                  <a:buSzTx/>
                  <a:buFontTx/>
                  <a:buNone/>
                </a:pPr>
                <a:r>
                  <a:rPr lang="en-US" altLang="en-US" sz="1400" b="1">
                    <a:solidFill>
                      <a:schemeClr val="bg1"/>
                    </a:solidFill>
                    <a:latin typeface="Century Gothic" pitchFamily="34" charset="0"/>
                  </a:rPr>
                  <a:t>SAVINGS</a:t>
                </a:r>
              </a:p>
              <a:p>
                <a:pPr algn="ctr">
                  <a:lnSpc>
                    <a:spcPct val="100000"/>
                  </a:lnSpc>
                  <a:buClrTx/>
                  <a:buSzTx/>
                  <a:buFontTx/>
                  <a:buNone/>
                </a:pPr>
                <a:r>
                  <a:rPr lang="en-US" altLang="en-US" sz="1400" b="1">
                    <a:solidFill>
                      <a:schemeClr val="bg1"/>
                    </a:solidFill>
                    <a:latin typeface="Century Gothic" pitchFamily="34" charset="0"/>
                  </a:rPr>
                  <a:t>LEVEL</a:t>
                </a:r>
              </a:p>
            </p:txBody>
          </p:sp>
          <p:sp>
            <p:nvSpPr>
              <p:cNvPr id="16406" name="Text Box 167"/>
              <p:cNvSpPr txBox="1">
                <a:spLocks noChangeArrowheads="1"/>
              </p:cNvSpPr>
              <p:nvPr/>
            </p:nvSpPr>
            <p:spPr bwMode="auto">
              <a:xfrm>
                <a:off x="863600" y="5870575"/>
                <a:ext cx="1517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ct val="100000"/>
                  </a:lnSpc>
                  <a:buClrTx/>
                  <a:buSzTx/>
                  <a:buFontTx/>
                  <a:buNone/>
                </a:pPr>
                <a:r>
                  <a:rPr lang="en-US" altLang="en-US" sz="1400" b="1">
                    <a:solidFill>
                      <a:schemeClr val="bg1"/>
                    </a:solidFill>
                    <a:latin typeface="Century Gothic" pitchFamily="34" charset="0"/>
                  </a:rPr>
                  <a:t>MANAGEMENT</a:t>
                </a:r>
              </a:p>
              <a:p>
                <a:pPr algn="ctr">
                  <a:lnSpc>
                    <a:spcPct val="100000"/>
                  </a:lnSpc>
                  <a:buClrTx/>
                  <a:buSzTx/>
                  <a:buFontTx/>
                  <a:buNone/>
                </a:pPr>
                <a:r>
                  <a:rPr lang="en-US" altLang="en-US" sz="1400" b="1">
                    <a:solidFill>
                      <a:schemeClr val="bg1"/>
                    </a:solidFill>
                    <a:latin typeface="Century Gothic" pitchFamily="34" charset="0"/>
                  </a:rPr>
                  <a:t>LEVEL</a:t>
                </a:r>
              </a:p>
            </p:txBody>
          </p:sp>
          <p:sp>
            <p:nvSpPr>
              <p:cNvPr id="16407" name="Text Box 167"/>
              <p:cNvSpPr txBox="1">
                <a:spLocks noChangeArrowheads="1"/>
              </p:cNvSpPr>
              <p:nvPr/>
            </p:nvSpPr>
            <p:spPr bwMode="auto">
              <a:xfrm>
                <a:off x="3475038" y="4425950"/>
                <a:ext cx="12350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ct val="100000"/>
                  </a:lnSpc>
                  <a:buClrTx/>
                  <a:buSzTx/>
                  <a:buFontTx/>
                  <a:buNone/>
                </a:pPr>
                <a:r>
                  <a:rPr lang="en-US" altLang="en-US" sz="1400" b="1">
                    <a:latin typeface="Century Gothic" pitchFamily="34" charset="0"/>
                  </a:rPr>
                  <a:t>Stocks</a:t>
                </a:r>
              </a:p>
            </p:txBody>
          </p:sp>
          <p:sp>
            <p:nvSpPr>
              <p:cNvPr id="16408" name="Text Box 167"/>
              <p:cNvSpPr txBox="1">
                <a:spLocks noChangeArrowheads="1"/>
              </p:cNvSpPr>
              <p:nvPr/>
            </p:nvSpPr>
            <p:spPr bwMode="auto">
              <a:xfrm>
                <a:off x="4548188" y="4427538"/>
                <a:ext cx="12350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ct val="100000"/>
                  </a:lnSpc>
                  <a:buClrTx/>
                  <a:buSzTx/>
                  <a:buFontTx/>
                  <a:buNone/>
                </a:pPr>
                <a:r>
                  <a:rPr lang="en-US" altLang="en-US" sz="1400" b="1">
                    <a:latin typeface="Century Gothic" pitchFamily="34" charset="0"/>
                  </a:rPr>
                  <a:t>Bonds</a:t>
                </a:r>
              </a:p>
            </p:txBody>
          </p:sp>
          <p:sp>
            <p:nvSpPr>
              <p:cNvPr id="16409" name="Text Box 167"/>
              <p:cNvSpPr txBox="1">
                <a:spLocks noChangeArrowheads="1"/>
              </p:cNvSpPr>
              <p:nvPr/>
            </p:nvSpPr>
            <p:spPr bwMode="auto">
              <a:xfrm>
                <a:off x="5589588" y="4332288"/>
                <a:ext cx="123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ct val="100000"/>
                  </a:lnSpc>
                  <a:buClrTx/>
                  <a:buSzTx/>
                  <a:buFontTx/>
                  <a:buNone/>
                </a:pPr>
                <a:r>
                  <a:rPr lang="en-US" altLang="en-US" sz="1400" b="1">
                    <a:latin typeface="Century Gothic" pitchFamily="34" charset="0"/>
                  </a:rPr>
                  <a:t>Mutual</a:t>
                </a:r>
              </a:p>
              <a:p>
                <a:pPr algn="ctr">
                  <a:lnSpc>
                    <a:spcPct val="100000"/>
                  </a:lnSpc>
                  <a:buClrTx/>
                  <a:buSzTx/>
                  <a:buFontTx/>
                  <a:buNone/>
                </a:pPr>
                <a:r>
                  <a:rPr lang="en-US" altLang="en-US" sz="1400" b="1">
                    <a:latin typeface="Century Gothic" pitchFamily="34" charset="0"/>
                  </a:rPr>
                  <a:t>Funds</a:t>
                </a:r>
              </a:p>
            </p:txBody>
          </p:sp>
          <p:sp>
            <p:nvSpPr>
              <p:cNvPr id="16410" name="Text Box 167"/>
              <p:cNvSpPr txBox="1">
                <a:spLocks noChangeArrowheads="1"/>
              </p:cNvSpPr>
              <p:nvPr/>
            </p:nvSpPr>
            <p:spPr bwMode="auto">
              <a:xfrm>
                <a:off x="3992563" y="3568700"/>
                <a:ext cx="123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ct val="100000"/>
                  </a:lnSpc>
                  <a:buClrTx/>
                  <a:buSzTx/>
                  <a:buFontTx/>
                  <a:buNone/>
                </a:pPr>
                <a:r>
                  <a:rPr lang="en-US" altLang="en-US" sz="1400" b="1">
                    <a:latin typeface="Century Gothic" pitchFamily="34" charset="0"/>
                  </a:rPr>
                  <a:t>Real</a:t>
                </a:r>
              </a:p>
              <a:p>
                <a:pPr algn="ctr">
                  <a:lnSpc>
                    <a:spcPct val="100000"/>
                  </a:lnSpc>
                  <a:buClrTx/>
                  <a:buSzTx/>
                  <a:buFontTx/>
                  <a:buNone/>
                </a:pPr>
                <a:r>
                  <a:rPr lang="en-US" altLang="en-US" sz="1400" b="1">
                    <a:latin typeface="Century Gothic" pitchFamily="34" charset="0"/>
                  </a:rPr>
                  <a:t>Estate</a:t>
                </a:r>
              </a:p>
            </p:txBody>
          </p:sp>
          <p:sp>
            <p:nvSpPr>
              <p:cNvPr id="16411" name="Text Box 167"/>
              <p:cNvSpPr txBox="1">
                <a:spLocks noChangeArrowheads="1"/>
              </p:cNvSpPr>
              <p:nvPr/>
            </p:nvSpPr>
            <p:spPr bwMode="auto">
              <a:xfrm>
                <a:off x="5091113" y="3578225"/>
                <a:ext cx="123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ct val="100000"/>
                  </a:lnSpc>
                  <a:buClrTx/>
                  <a:buSzTx/>
                  <a:buFontTx/>
                  <a:buNone/>
                </a:pPr>
                <a:r>
                  <a:rPr lang="en-US" altLang="en-US" sz="1400" b="1">
                    <a:latin typeface="Century Gothic" pitchFamily="34" charset="0"/>
                  </a:rPr>
                  <a:t>Hard</a:t>
                </a:r>
              </a:p>
              <a:p>
                <a:pPr algn="ctr">
                  <a:lnSpc>
                    <a:spcPct val="100000"/>
                  </a:lnSpc>
                  <a:buClrTx/>
                  <a:buSzTx/>
                  <a:buFontTx/>
                  <a:buNone/>
                </a:pPr>
                <a:r>
                  <a:rPr lang="en-US" altLang="en-US" sz="1400" b="1">
                    <a:latin typeface="Century Gothic" pitchFamily="34" charset="0"/>
                  </a:rPr>
                  <a:t>Assets</a:t>
                </a:r>
              </a:p>
            </p:txBody>
          </p:sp>
          <p:sp>
            <p:nvSpPr>
              <p:cNvPr id="16412" name="Text Box 167"/>
              <p:cNvSpPr txBox="1">
                <a:spLocks noChangeArrowheads="1"/>
              </p:cNvSpPr>
              <p:nvPr/>
            </p:nvSpPr>
            <p:spPr bwMode="auto">
              <a:xfrm rot="-3290777">
                <a:off x="2351088" y="3856038"/>
                <a:ext cx="2298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lnSpc>
                    <a:spcPts val="4500"/>
                  </a:lnSpc>
                  <a:buClr>
                    <a:srgbClr val="78AC35"/>
                  </a:buClr>
                  <a:buSzPct val="75000"/>
                  <a:buFont typeface="Wingdings" charset="2"/>
                  <a:buChar char="u"/>
                  <a:defRPr sz="3200">
                    <a:solidFill>
                      <a:srgbClr val="FFFFFF"/>
                    </a:solidFill>
                    <a:latin typeface="Franklin Gothic Book" charset="0"/>
                    <a:ea typeface="ＭＳ Ｐゴシック" charset="-128"/>
                  </a:defRPr>
                </a:lvl1pPr>
                <a:lvl2pPr marL="742950" indent="-285750" eaLnBrk="0" hangingPunct="0">
                  <a:spcBef>
                    <a:spcPct val="20000"/>
                  </a:spcBef>
                  <a:buFont typeface="Arial" charset="0"/>
                  <a:buChar char="–"/>
                  <a:defRPr sz="3200">
                    <a:solidFill>
                      <a:srgbClr val="700070"/>
                    </a:solidFill>
                    <a:latin typeface="Franklin Gothic Book" charset="0"/>
                    <a:ea typeface="ＭＳ Ｐゴシック" charset="-128"/>
                  </a:defRPr>
                </a:lvl2pPr>
                <a:lvl3pPr marL="1143000" indent="-228600" eaLnBrk="0" hangingPunct="0">
                  <a:spcBef>
                    <a:spcPct val="20000"/>
                  </a:spcBef>
                  <a:buFont typeface="Arial" charset="0"/>
                  <a:buChar char="•"/>
                  <a:defRPr sz="3200">
                    <a:solidFill>
                      <a:srgbClr val="700070"/>
                    </a:solidFill>
                    <a:latin typeface="Franklin Gothic Book" charset="0"/>
                    <a:ea typeface="ＭＳ Ｐゴシック" charset="-128"/>
                  </a:defRPr>
                </a:lvl3pPr>
                <a:lvl4pPr marL="1600200" indent="-228600" eaLnBrk="0" hangingPunct="0">
                  <a:spcBef>
                    <a:spcPct val="20000"/>
                  </a:spcBef>
                  <a:buFont typeface="Arial" charset="0"/>
                  <a:buChar char="–"/>
                  <a:defRPr sz="3200">
                    <a:solidFill>
                      <a:srgbClr val="700070"/>
                    </a:solidFill>
                    <a:latin typeface="Franklin Gothic Book" charset="0"/>
                    <a:ea typeface="ＭＳ Ｐゴシック" charset="-128"/>
                  </a:defRPr>
                </a:lvl4pPr>
                <a:lvl5pPr marL="2057400" indent="-228600" eaLnBrk="0" hangingPunct="0">
                  <a:spcBef>
                    <a:spcPct val="20000"/>
                  </a:spcBef>
                  <a:buFont typeface="Arial" charset="0"/>
                  <a:buChar char="»"/>
                  <a:defRPr sz="3200">
                    <a:solidFill>
                      <a:srgbClr val="700070"/>
                    </a:solidFill>
                    <a:latin typeface="Franklin Gothic Book" charset="0"/>
                    <a:ea typeface="ＭＳ Ｐゴシック" charset="-128"/>
                  </a:defRPr>
                </a:lvl5pPr>
                <a:lvl6pPr marL="25146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6pPr>
                <a:lvl7pPr marL="29718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7pPr>
                <a:lvl8pPr marL="34290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8pPr>
                <a:lvl9pPr marL="3886200" indent="-228600" eaLnBrk="0" fontAlgn="base" hangingPunct="0">
                  <a:spcBef>
                    <a:spcPct val="20000"/>
                  </a:spcBef>
                  <a:spcAft>
                    <a:spcPct val="0"/>
                  </a:spcAft>
                  <a:buFont typeface="Arial" charset="0"/>
                  <a:buChar char="»"/>
                  <a:defRPr sz="3200">
                    <a:solidFill>
                      <a:srgbClr val="700070"/>
                    </a:solidFill>
                    <a:latin typeface="Franklin Gothic Book" charset="0"/>
                    <a:ea typeface="ＭＳ Ｐゴシック" charset="-128"/>
                  </a:defRPr>
                </a:lvl9pPr>
              </a:lstStyle>
              <a:p>
                <a:pPr algn="ctr">
                  <a:lnSpc>
                    <a:spcPct val="100000"/>
                  </a:lnSpc>
                  <a:buClrTx/>
                  <a:buSzTx/>
                  <a:buFontTx/>
                  <a:buNone/>
                </a:pPr>
                <a:r>
                  <a:rPr lang="en-US" altLang="en-US" sz="1400" b="1">
                    <a:solidFill>
                      <a:schemeClr val="bg1"/>
                    </a:solidFill>
                    <a:latin typeface="Century Gothic" pitchFamily="34" charset="0"/>
                  </a:rPr>
                  <a:t>INVESTMENT LEVELS</a:t>
                </a:r>
              </a:p>
            </p:txBody>
          </p:sp>
          <p:sp>
            <p:nvSpPr>
              <p:cNvPr id="16413" name="Freeform 33"/>
              <p:cNvSpPr>
                <a:spLocks/>
              </p:cNvSpPr>
              <p:nvPr/>
            </p:nvSpPr>
            <p:spPr bwMode="auto">
              <a:xfrm>
                <a:off x="2266950" y="1803400"/>
                <a:ext cx="4794250" cy="3167063"/>
              </a:xfrm>
              <a:custGeom>
                <a:avLst/>
                <a:gdLst>
                  <a:gd name="T0" fmla="*/ 0 w 3020"/>
                  <a:gd name="T1" fmla="*/ 2147483647 h 1995"/>
                  <a:gd name="T2" fmla="*/ 2147483647 w 3020"/>
                  <a:gd name="T3" fmla="*/ 2147483647 h 1995"/>
                  <a:gd name="T4" fmla="*/ 2147483647 w 3020"/>
                  <a:gd name="T5" fmla="*/ 0 h 1995"/>
                  <a:gd name="T6" fmla="*/ 2147483647 w 3020"/>
                  <a:gd name="T7" fmla="*/ 2147483647 h 1995"/>
                  <a:gd name="T8" fmla="*/ 0 w 3020"/>
                  <a:gd name="T9" fmla="*/ 2147483647 h 1995"/>
                  <a:gd name="T10" fmla="*/ 0 60000 65536"/>
                  <a:gd name="T11" fmla="*/ 0 60000 65536"/>
                  <a:gd name="T12" fmla="*/ 0 60000 65536"/>
                  <a:gd name="T13" fmla="*/ 0 60000 65536"/>
                  <a:gd name="T14" fmla="*/ 0 60000 65536"/>
                  <a:gd name="T15" fmla="*/ 0 w 3020"/>
                  <a:gd name="T16" fmla="*/ 0 h 1995"/>
                  <a:gd name="T17" fmla="*/ 3020 w 3020"/>
                  <a:gd name="T18" fmla="*/ 1995 h 1995"/>
                </a:gdLst>
                <a:ahLst/>
                <a:cxnLst>
                  <a:cxn ang="T10">
                    <a:pos x="T0" y="T1"/>
                  </a:cxn>
                  <a:cxn ang="T11">
                    <a:pos x="T2" y="T3"/>
                  </a:cxn>
                  <a:cxn ang="T12">
                    <a:pos x="T4" y="T5"/>
                  </a:cxn>
                  <a:cxn ang="T13">
                    <a:pos x="T6" y="T7"/>
                  </a:cxn>
                  <a:cxn ang="T14">
                    <a:pos x="T8" y="T9"/>
                  </a:cxn>
                </a:cxnLst>
                <a:rect l="T15" t="T16" r="T17" b="T18"/>
                <a:pathLst>
                  <a:path w="3020" h="1995">
                    <a:moveTo>
                      <a:pt x="0" y="1990"/>
                    </a:moveTo>
                    <a:lnTo>
                      <a:pt x="3020" y="1995"/>
                    </a:lnTo>
                    <a:lnTo>
                      <a:pt x="1826" y="0"/>
                    </a:lnTo>
                    <a:lnTo>
                      <a:pt x="1803" y="5"/>
                    </a:lnTo>
                    <a:lnTo>
                      <a:pt x="0" y="1990"/>
                    </a:lnTo>
                    <a:close/>
                  </a:path>
                </a:pathLst>
              </a:custGeom>
              <a:noFill/>
              <a:ln w="57150">
                <a:solidFill>
                  <a:srgbClr val="7E291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14" name="Freeform 169"/>
              <p:cNvSpPr>
                <a:spLocks noChangeArrowheads="1"/>
              </p:cNvSpPr>
              <p:nvPr/>
            </p:nvSpPr>
            <p:spPr bwMode="auto">
              <a:xfrm>
                <a:off x="1335088" y="4968875"/>
                <a:ext cx="6272212" cy="769938"/>
              </a:xfrm>
              <a:custGeom>
                <a:avLst/>
                <a:gdLst>
                  <a:gd name="T0" fmla="*/ 0 w 6472990"/>
                  <a:gd name="T1" fmla="*/ 766120 h 770021"/>
                  <a:gd name="T2" fmla="*/ 308417 w 6472990"/>
                  <a:gd name="T3" fmla="*/ 0 h 770021"/>
                  <a:gd name="T4" fmla="*/ 2662319 w 6472990"/>
                  <a:gd name="T5" fmla="*/ 7974 h 770021"/>
                  <a:gd name="T6" fmla="*/ 2860839 w 6472990"/>
                  <a:gd name="T7" fmla="*/ 758146 h 770021"/>
                  <a:gd name="T8" fmla="*/ 2648142 w 6472990"/>
                  <a:gd name="T9" fmla="*/ 758146 h 770021"/>
                  <a:gd name="T10" fmla="*/ 0 w 6472990"/>
                  <a:gd name="T11" fmla="*/ 766120 h 770021"/>
                  <a:gd name="T12" fmla="*/ 0 60000 65536"/>
                  <a:gd name="T13" fmla="*/ 0 60000 65536"/>
                  <a:gd name="T14" fmla="*/ 0 60000 65536"/>
                  <a:gd name="T15" fmla="*/ 0 60000 65536"/>
                  <a:gd name="T16" fmla="*/ 0 60000 65536"/>
                  <a:gd name="T17" fmla="*/ 0 60000 65536"/>
                  <a:gd name="T18" fmla="*/ 0 w 6472990"/>
                  <a:gd name="T19" fmla="*/ 0 h 770021"/>
                  <a:gd name="T20" fmla="*/ 6472990 w 6472990"/>
                  <a:gd name="T21" fmla="*/ 770021 h 770021"/>
                </a:gdLst>
                <a:ahLst/>
                <a:cxnLst>
                  <a:cxn ang="T12">
                    <a:pos x="T0" y="T1"/>
                  </a:cxn>
                  <a:cxn ang="T13">
                    <a:pos x="T2" y="T3"/>
                  </a:cxn>
                  <a:cxn ang="T14">
                    <a:pos x="T4" y="T5"/>
                  </a:cxn>
                  <a:cxn ang="T15">
                    <a:pos x="T6" y="T7"/>
                  </a:cxn>
                  <a:cxn ang="T16">
                    <a:pos x="T8" y="T9"/>
                  </a:cxn>
                  <a:cxn ang="T17">
                    <a:pos x="T10" y="T11"/>
                  </a:cxn>
                </a:cxnLst>
                <a:rect l="T18" t="T19" r="T20" b="T21"/>
                <a:pathLst>
                  <a:path w="6472990" h="770021">
                    <a:moveTo>
                      <a:pt x="0" y="770021"/>
                    </a:moveTo>
                    <a:lnTo>
                      <a:pt x="697831" y="0"/>
                    </a:lnTo>
                    <a:lnTo>
                      <a:pt x="6023810" y="8021"/>
                    </a:lnTo>
                    <a:lnTo>
                      <a:pt x="6472990" y="762000"/>
                    </a:lnTo>
                    <a:lnTo>
                      <a:pt x="5991725" y="762000"/>
                    </a:lnTo>
                    <a:lnTo>
                      <a:pt x="0" y="770021"/>
                    </a:lnTo>
                    <a:close/>
                  </a:path>
                </a:pathLst>
              </a:cu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6415" name="Straight Connector 30"/>
              <p:cNvCxnSpPr>
                <a:cxnSpLocks noChangeShapeType="1"/>
              </p:cNvCxnSpPr>
              <p:nvPr/>
            </p:nvCxnSpPr>
            <p:spPr bwMode="auto">
              <a:xfrm flipV="1">
                <a:off x="3657600" y="4260850"/>
                <a:ext cx="2949575" cy="63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grpSp>
      <p:cxnSp>
        <p:nvCxnSpPr>
          <p:cNvPr id="32" name="Straight Connector 31"/>
          <p:cNvCxnSpPr/>
          <p:nvPr/>
        </p:nvCxnSpPr>
        <p:spPr>
          <a:xfrm>
            <a:off x="4889500" y="3279775"/>
            <a:ext cx="190023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3" descr="SLD 11.psd"/>
          <p:cNvPicPr>
            <a:picLocks noChangeAspect="1"/>
          </p:cNvPicPr>
          <p:nvPr/>
        </p:nvPicPr>
        <p:blipFill>
          <a:blip r:embed="rId2">
            <a:extLst>
              <a:ext uri="{28A0092B-C50C-407E-A947-70E740481C1C}">
                <a14:useLocalDpi xmlns:a14="http://schemas.microsoft.com/office/drawing/2010/main" val="0"/>
              </a:ext>
            </a:extLst>
          </a:blip>
          <a:srcRect b="2266"/>
          <a:stretch>
            <a:fillRect/>
          </a:stretch>
        </p:blipFill>
        <p:spPr bwMode="auto">
          <a:xfrm>
            <a:off x="0" y="0"/>
            <a:ext cx="9140825" cy="670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itle 1"/>
          <p:cNvSpPr>
            <a:spLocks noGrp="1"/>
          </p:cNvSpPr>
          <p:nvPr>
            <p:ph type="title"/>
          </p:nvPr>
        </p:nvSpPr>
        <p:spPr>
          <a:xfrm>
            <a:off x="358775" y="152400"/>
            <a:ext cx="8686800" cy="868363"/>
          </a:xfrm>
        </p:spPr>
        <p:txBody>
          <a:bodyPr/>
          <a:lstStyle/>
          <a:p>
            <a:r>
              <a:rPr lang="en-US" altLang="en-US" smtClean="0">
                <a:ea typeface="ＭＳ Ｐゴシック" charset="-128"/>
              </a:rPr>
              <a:t>Savings Vehicles</a:t>
            </a:r>
          </a:p>
        </p:txBody>
      </p:sp>
      <p:graphicFrame>
        <p:nvGraphicFramePr>
          <p:cNvPr id="3" name="Diagram 2"/>
          <p:cNvGraphicFramePr/>
          <p:nvPr>
            <p:extLst>
              <p:ext uri="{D42A27DB-BD31-4B8C-83A1-F6EECF244321}">
                <p14:modId xmlns:p14="http://schemas.microsoft.com/office/powerpoint/2010/main" val="1567647085"/>
              </p:ext>
            </p:extLst>
          </p:nvPr>
        </p:nvGraphicFramePr>
        <p:xfrm>
          <a:off x="1371600" y="1190968"/>
          <a:ext cx="7141138" cy="35826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413"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D05A2A1C-60CD-4902-8CE8-0C7C57AFCA1B}" type="slidenum">
              <a:rPr lang="en-US" altLang="en-US" smtClean="0">
                <a:solidFill>
                  <a:srgbClr val="787863"/>
                </a:solidFill>
                <a:latin typeface="Franklin Gothic Medium" charset="0"/>
              </a:rPr>
              <a:pPr eaLnBrk="1" hangingPunct="1"/>
              <a:t>6</a:t>
            </a:fld>
            <a:endParaRPr lang="en-US" altLang="en-US" smtClean="0">
              <a:solidFill>
                <a:srgbClr val="787863"/>
              </a:solidFill>
              <a:latin typeface="Franklin Gothic Medium"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5613" y="130175"/>
            <a:ext cx="8688387" cy="819150"/>
          </a:xfrm>
        </p:spPr>
        <p:txBody>
          <a:bodyPr/>
          <a:lstStyle/>
          <a:p>
            <a:r>
              <a:rPr lang="en-US" altLang="en-US" smtClean="0">
                <a:ea typeface="ＭＳ Ｐゴシック" charset="-128"/>
              </a:rPr>
              <a:t>Regular Savings Accounts</a:t>
            </a:r>
          </a:p>
        </p:txBody>
      </p:sp>
      <p:sp>
        <p:nvSpPr>
          <p:cNvPr id="18435" name="Content Placeholder 2"/>
          <p:cNvSpPr>
            <a:spLocks noGrp="1"/>
          </p:cNvSpPr>
          <p:nvPr>
            <p:ph idx="1"/>
          </p:nvPr>
        </p:nvSpPr>
        <p:spPr>
          <a:xfrm>
            <a:off x="3602038" y="1228725"/>
            <a:ext cx="5541962" cy="4400550"/>
          </a:xfrm>
        </p:spPr>
        <p:txBody>
          <a:bodyPr/>
          <a:lstStyle/>
          <a:p>
            <a:pPr indent="-438150">
              <a:spcAft>
                <a:spcPts val="1200"/>
              </a:spcAft>
              <a:buClr>
                <a:srgbClr val="5A1705"/>
              </a:buClr>
            </a:pPr>
            <a:r>
              <a:rPr lang="en-US" altLang="en-US" dirty="0" smtClean="0">
                <a:ea typeface="ＭＳ Ｐゴシック" charset="-128"/>
              </a:rPr>
              <a:t>Safety: Guaranteed up </a:t>
            </a:r>
            <a:br>
              <a:rPr lang="en-US" altLang="en-US" dirty="0" smtClean="0">
                <a:ea typeface="ＭＳ Ｐゴシック" charset="-128"/>
              </a:rPr>
            </a:br>
            <a:r>
              <a:rPr lang="en-US" altLang="en-US" dirty="0" smtClean="0">
                <a:ea typeface="ＭＳ Ｐゴシック" charset="-128"/>
              </a:rPr>
              <a:t>to $250,000</a:t>
            </a:r>
          </a:p>
          <a:p>
            <a:pPr indent="-438150">
              <a:spcAft>
                <a:spcPts val="1200"/>
              </a:spcAft>
              <a:buClr>
                <a:srgbClr val="5A1705"/>
              </a:buClr>
            </a:pPr>
            <a:r>
              <a:rPr lang="en-US" altLang="en-US" dirty="0" smtClean="0">
                <a:ea typeface="ＭＳ Ｐゴシック" charset="-128"/>
              </a:rPr>
              <a:t>Liquidity: No restrictions </a:t>
            </a:r>
            <a:br>
              <a:rPr lang="en-US" altLang="en-US" dirty="0" smtClean="0">
                <a:ea typeface="ＭＳ Ｐゴシック" charset="-128"/>
              </a:rPr>
            </a:br>
            <a:r>
              <a:rPr lang="en-US" altLang="en-US" dirty="0" smtClean="0">
                <a:ea typeface="ＭＳ Ｐゴシック" charset="-128"/>
              </a:rPr>
              <a:t>on withdrawals</a:t>
            </a:r>
          </a:p>
          <a:p>
            <a:pPr indent="-438150">
              <a:spcAft>
                <a:spcPts val="1200"/>
              </a:spcAft>
              <a:buClr>
                <a:srgbClr val="5A1705"/>
              </a:buClr>
            </a:pPr>
            <a:r>
              <a:rPr lang="en-US" altLang="en-US" dirty="0" smtClean="0">
                <a:ea typeface="ＭＳ Ｐゴシック" charset="-128"/>
              </a:rPr>
              <a:t>Yield: Generally the lowest</a:t>
            </a:r>
            <a:br>
              <a:rPr lang="en-US" altLang="en-US" dirty="0" smtClean="0">
                <a:ea typeface="ＭＳ Ｐゴシック" charset="-128"/>
              </a:rPr>
            </a:br>
            <a:r>
              <a:rPr lang="en-US" altLang="en-US" dirty="0" smtClean="0">
                <a:ea typeface="ＭＳ Ｐゴシック" charset="-128"/>
              </a:rPr>
              <a:t>interest </a:t>
            </a:r>
            <a:r>
              <a:rPr lang="en-US" altLang="en-US" dirty="0" smtClean="0">
                <a:ea typeface="ＭＳ Ｐゴシック" charset="-128"/>
              </a:rPr>
              <a:t>rate .05-.35%</a:t>
            </a:r>
            <a:endParaRPr lang="en-US" altLang="en-US" dirty="0" smtClean="0">
              <a:ea typeface="ＭＳ Ｐゴシック" charset="-128"/>
            </a:endParaRPr>
          </a:p>
          <a:p>
            <a:pPr indent="-438150">
              <a:spcAft>
                <a:spcPts val="1200"/>
              </a:spcAft>
              <a:buClr>
                <a:srgbClr val="5A1705"/>
              </a:buClr>
            </a:pPr>
            <a:r>
              <a:rPr lang="en-US" altLang="en-US" dirty="0" smtClean="0">
                <a:ea typeface="ＭＳ Ｐゴシック" charset="-128"/>
              </a:rPr>
              <a:t>Bank or Credit Union</a:t>
            </a:r>
          </a:p>
          <a:p>
            <a:pPr indent="-438150">
              <a:spcAft>
                <a:spcPct val="0"/>
              </a:spcAft>
              <a:buClr>
                <a:srgbClr val="5A1705"/>
              </a:buClr>
            </a:pPr>
            <a:endParaRPr lang="en-US" altLang="en-US" dirty="0" smtClean="0">
              <a:ea typeface="ＭＳ Ｐゴシック" charset="-128"/>
            </a:endParaRPr>
          </a:p>
        </p:txBody>
      </p:sp>
      <p:pic>
        <p:nvPicPr>
          <p:cNvPr id="18436" name="Picture 3" descr="SLD 12 SILVER PIGGY BANK 285_2717351.jpg"/>
          <p:cNvPicPr>
            <a:picLocks noChangeAspect="1"/>
          </p:cNvPicPr>
          <p:nvPr/>
        </p:nvPicPr>
        <p:blipFill>
          <a:blip r:embed="rId2">
            <a:extLst>
              <a:ext uri="{28A0092B-C50C-407E-A947-70E740481C1C}">
                <a14:useLocalDpi xmlns:a14="http://schemas.microsoft.com/office/drawing/2010/main" val="0"/>
              </a:ext>
            </a:extLst>
          </a:blip>
          <a:srcRect l="29868" r="26666"/>
          <a:stretch>
            <a:fillRect/>
          </a:stretch>
        </p:blipFill>
        <p:spPr bwMode="auto">
          <a:xfrm>
            <a:off x="482600" y="1143000"/>
            <a:ext cx="2981325" cy="4572000"/>
          </a:xfrm>
          <a:prstGeom prst="rect">
            <a:avLst/>
          </a:prstGeom>
          <a:noFill/>
          <a:ln w="9525">
            <a:solidFill>
              <a:srgbClr val="BFBFBF"/>
            </a:solidFill>
            <a:miter lim="800000"/>
            <a:headEnd/>
            <a:tailEnd/>
          </a:ln>
          <a:effectLst>
            <a:outerShdw dist="38100" dir="2700000" rotWithShape="0">
              <a:srgbClr val="808080">
                <a:alpha val="42998"/>
              </a:srgbClr>
            </a:outerShdw>
          </a:effectLst>
          <a:extLst>
            <a:ext uri="{909E8E84-426E-40DD-AFC4-6F175D3DCCD1}">
              <a14:hiddenFill xmlns:a14="http://schemas.microsoft.com/office/drawing/2010/main">
                <a:solidFill>
                  <a:srgbClr val="FFFFFF"/>
                </a:solidFill>
              </a14:hiddenFill>
            </a:ext>
          </a:extLst>
        </p:spPr>
      </p:pic>
      <p:sp>
        <p:nvSpPr>
          <p:cNvPr id="18437"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1F13040A-6CC1-4D0A-8726-A2D1EC686945}" type="slidenum">
              <a:rPr lang="en-US" altLang="en-US" smtClean="0">
                <a:solidFill>
                  <a:srgbClr val="787863"/>
                </a:solidFill>
                <a:latin typeface="Franklin Gothic Medium" charset="0"/>
              </a:rPr>
              <a:pPr eaLnBrk="1" hangingPunct="1"/>
              <a:t>7</a:t>
            </a:fld>
            <a:endParaRPr lang="en-US" altLang="en-US" smtClean="0">
              <a:solidFill>
                <a:srgbClr val="787863"/>
              </a:solidFill>
              <a:latin typeface="Franklin Gothic Medium"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3" descr="SLD 14.jpg"/>
          <p:cNvPicPr>
            <a:picLocks noChangeAspect="1"/>
          </p:cNvPicPr>
          <p:nvPr/>
        </p:nvPicPr>
        <p:blipFill>
          <a:blip r:embed="rId2">
            <a:extLst>
              <a:ext uri="{28A0092B-C50C-407E-A947-70E740481C1C}">
                <a14:useLocalDpi xmlns:a14="http://schemas.microsoft.com/office/drawing/2010/main" val="0"/>
              </a:ext>
            </a:extLst>
          </a:blip>
          <a:srcRect b="2266"/>
          <a:stretch>
            <a:fillRect/>
          </a:stretch>
        </p:blipFill>
        <p:spPr bwMode="auto">
          <a:xfrm>
            <a:off x="1588" y="0"/>
            <a:ext cx="9140825" cy="670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itle 1"/>
          <p:cNvSpPr>
            <a:spLocks noGrp="1"/>
          </p:cNvSpPr>
          <p:nvPr>
            <p:ph type="title"/>
          </p:nvPr>
        </p:nvSpPr>
        <p:spPr>
          <a:xfrm>
            <a:off x="455613" y="130175"/>
            <a:ext cx="8688387" cy="974725"/>
          </a:xfrm>
        </p:spPr>
        <p:txBody>
          <a:bodyPr/>
          <a:lstStyle/>
          <a:p>
            <a:r>
              <a:rPr lang="en-US" altLang="en-US" smtClean="0">
                <a:ea typeface="ＭＳ Ｐゴシック" charset="-128"/>
              </a:rPr>
              <a:t>Money Market Accounts</a:t>
            </a:r>
          </a:p>
        </p:txBody>
      </p:sp>
      <p:sp>
        <p:nvSpPr>
          <p:cNvPr id="20484" name="Content Placeholder 2"/>
          <p:cNvSpPr>
            <a:spLocks noGrp="1"/>
          </p:cNvSpPr>
          <p:nvPr>
            <p:ph idx="1"/>
          </p:nvPr>
        </p:nvSpPr>
        <p:spPr>
          <a:xfrm>
            <a:off x="384175" y="1036638"/>
            <a:ext cx="8375650" cy="4400550"/>
          </a:xfrm>
        </p:spPr>
        <p:txBody>
          <a:bodyPr/>
          <a:lstStyle/>
          <a:p>
            <a:pPr indent="-438150" eaLnBrk="1" hangingPunct="1">
              <a:lnSpc>
                <a:spcPts val="3338"/>
              </a:lnSpc>
              <a:spcAft>
                <a:spcPts val="1200"/>
              </a:spcAft>
              <a:buClr>
                <a:srgbClr val="5A1705"/>
              </a:buClr>
            </a:pPr>
            <a:r>
              <a:rPr lang="en-US" altLang="en-US" dirty="0" smtClean="0">
                <a:ea typeface="ＭＳ Ｐゴシック" charset="-128"/>
              </a:rPr>
              <a:t>Safety: Guaranteed up to $250,000, </a:t>
            </a:r>
            <a:br>
              <a:rPr lang="en-US" altLang="en-US" dirty="0" smtClean="0">
                <a:ea typeface="ＭＳ Ｐゴシック" charset="-128"/>
              </a:rPr>
            </a:br>
            <a:r>
              <a:rPr lang="en-US" altLang="en-US" dirty="0" smtClean="0">
                <a:ea typeface="ＭＳ Ｐゴシック" charset="-128"/>
              </a:rPr>
              <a:t>if insured</a:t>
            </a:r>
          </a:p>
          <a:p>
            <a:pPr indent="-438150" eaLnBrk="1" hangingPunct="1">
              <a:lnSpc>
                <a:spcPts val="3338"/>
              </a:lnSpc>
              <a:spcAft>
                <a:spcPts val="1200"/>
              </a:spcAft>
              <a:buClr>
                <a:srgbClr val="5A1705"/>
              </a:buClr>
            </a:pPr>
            <a:r>
              <a:rPr lang="en-US" altLang="en-US" dirty="0" smtClean="0">
                <a:ea typeface="ＭＳ Ｐゴシック" charset="-128"/>
              </a:rPr>
              <a:t>Liquidity: Generally no restriction </a:t>
            </a:r>
            <a:br>
              <a:rPr lang="en-US" altLang="en-US" dirty="0" smtClean="0">
                <a:ea typeface="ＭＳ Ｐゴシック" charset="-128"/>
              </a:rPr>
            </a:br>
            <a:r>
              <a:rPr lang="en-US" altLang="en-US" dirty="0" smtClean="0">
                <a:ea typeface="ＭＳ Ｐゴシック" charset="-128"/>
              </a:rPr>
              <a:t>on withdrawals</a:t>
            </a:r>
          </a:p>
          <a:p>
            <a:pPr indent="-438150" eaLnBrk="1" hangingPunct="1">
              <a:lnSpc>
                <a:spcPts val="3338"/>
              </a:lnSpc>
              <a:spcAft>
                <a:spcPts val="1200"/>
              </a:spcAft>
              <a:buClr>
                <a:srgbClr val="5A1705"/>
              </a:buClr>
            </a:pPr>
            <a:r>
              <a:rPr lang="en-US" altLang="en-US" dirty="0" smtClean="0">
                <a:ea typeface="ＭＳ Ｐゴシック" charset="-128"/>
              </a:rPr>
              <a:t>Yield: Low but higher than savings </a:t>
            </a:r>
            <a:br>
              <a:rPr lang="en-US" altLang="en-US" dirty="0" smtClean="0">
                <a:ea typeface="ＭＳ Ｐゴシック" charset="-128"/>
              </a:rPr>
            </a:br>
            <a:r>
              <a:rPr lang="en-US" altLang="en-US" dirty="0" smtClean="0">
                <a:ea typeface="ＭＳ Ｐゴシック" charset="-128"/>
              </a:rPr>
              <a:t>account -  Average is </a:t>
            </a:r>
            <a:r>
              <a:rPr lang="en-US" altLang="en-US" dirty="0" smtClean="0">
                <a:ea typeface="ＭＳ Ｐゴシック" charset="-128"/>
              </a:rPr>
              <a:t>.80 </a:t>
            </a:r>
            <a:r>
              <a:rPr lang="en-US" altLang="en-US" dirty="0" smtClean="0">
                <a:ea typeface="ＭＳ Ｐゴシック" charset="-128"/>
              </a:rPr>
              <a:t>%</a:t>
            </a:r>
          </a:p>
          <a:p>
            <a:pPr indent="-438150" eaLnBrk="1" hangingPunct="1">
              <a:lnSpc>
                <a:spcPts val="3338"/>
              </a:lnSpc>
              <a:spcAft>
                <a:spcPts val="1200"/>
              </a:spcAft>
              <a:buClr>
                <a:srgbClr val="5A1705"/>
              </a:buClr>
            </a:pPr>
            <a:r>
              <a:rPr lang="en-US" altLang="en-US" dirty="0" smtClean="0">
                <a:ea typeface="ＭＳ Ｐゴシック" charset="-128"/>
              </a:rPr>
              <a:t>Bank, Credit Union or brokerage</a:t>
            </a:r>
          </a:p>
          <a:p>
            <a:pPr indent="-438150" eaLnBrk="1" hangingPunct="1">
              <a:lnSpc>
                <a:spcPts val="3338"/>
              </a:lnSpc>
              <a:spcAft>
                <a:spcPts val="1200"/>
              </a:spcAft>
              <a:buClr>
                <a:srgbClr val="5A1705"/>
              </a:buClr>
            </a:pPr>
            <a:r>
              <a:rPr lang="en-US" altLang="en-US" dirty="0" smtClean="0">
                <a:ea typeface="ＭＳ Ｐゴシック" charset="-128"/>
              </a:rPr>
              <a:t>May have a large minimum deposit, </a:t>
            </a:r>
            <a:br>
              <a:rPr lang="en-US" altLang="en-US" dirty="0" smtClean="0">
                <a:ea typeface="ＭＳ Ｐゴシック" charset="-128"/>
              </a:rPr>
            </a:br>
            <a:r>
              <a:rPr lang="en-US" altLang="en-US" dirty="0" smtClean="0">
                <a:ea typeface="ＭＳ Ｐゴシック" charset="-128"/>
              </a:rPr>
              <a:t>required minimum balance, and fees </a:t>
            </a:r>
            <a:br>
              <a:rPr lang="en-US" altLang="en-US" dirty="0" smtClean="0">
                <a:ea typeface="ＭＳ Ｐゴシック" charset="-128"/>
              </a:rPr>
            </a:br>
            <a:r>
              <a:rPr lang="en-US" altLang="en-US" dirty="0" smtClean="0">
                <a:ea typeface="ＭＳ Ｐゴシック" charset="-128"/>
              </a:rPr>
              <a:t>for withdrawals</a:t>
            </a:r>
          </a:p>
          <a:p>
            <a:pPr indent="-438150">
              <a:spcAft>
                <a:spcPct val="0"/>
              </a:spcAft>
              <a:buClr>
                <a:srgbClr val="5A1705"/>
              </a:buClr>
            </a:pPr>
            <a:endParaRPr lang="en-US" altLang="en-US" dirty="0" smtClean="0">
              <a:ea typeface="ＭＳ Ｐゴシック" charset="-128"/>
            </a:endParaRPr>
          </a:p>
        </p:txBody>
      </p:sp>
      <p:sp>
        <p:nvSpPr>
          <p:cNvPr id="20485"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22921090-AD9F-40B0-B976-AC5B7F0C1FBA}" type="slidenum">
              <a:rPr lang="en-US" altLang="en-US" smtClean="0">
                <a:solidFill>
                  <a:srgbClr val="787863"/>
                </a:solidFill>
                <a:latin typeface="Franklin Gothic Medium" charset="0"/>
              </a:rPr>
              <a:pPr eaLnBrk="1" hangingPunct="1"/>
              <a:t>8</a:t>
            </a:fld>
            <a:endParaRPr lang="en-US" altLang="en-US" smtClean="0">
              <a:solidFill>
                <a:srgbClr val="787863"/>
              </a:solidFill>
              <a:latin typeface="Franklin Gothic Medium"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descr="SLD 13 B.jpg"/>
          <p:cNvPicPr>
            <a:picLocks noChangeAspect="1"/>
          </p:cNvPicPr>
          <p:nvPr/>
        </p:nvPicPr>
        <p:blipFill>
          <a:blip r:embed="rId2">
            <a:extLst>
              <a:ext uri="{28A0092B-C50C-407E-A947-70E740481C1C}">
                <a14:useLocalDpi xmlns:a14="http://schemas.microsoft.com/office/drawing/2010/main" val="0"/>
              </a:ext>
            </a:extLst>
          </a:blip>
          <a:srcRect b="2933"/>
          <a:stretch>
            <a:fillRect/>
          </a:stretch>
        </p:blipFill>
        <p:spPr bwMode="auto">
          <a:xfrm>
            <a:off x="1588" y="39688"/>
            <a:ext cx="9140825" cy="665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itle 1"/>
          <p:cNvSpPr>
            <a:spLocks noGrp="1"/>
          </p:cNvSpPr>
          <p:nvPr>
            <p:ph type="title"/>
          </p:nvPr>
        </p:nvSpPr>
        <p:spPr>
          <a:xfrm>
            <a:off x="455613" y="130175"/>
            <a:ext cx="8688387" cy="827088"/>
          </a:xfrm>
        </p:spPr>
        <p:txBody>
          <a:bodyPr/>
          <a:lstStyle/>
          <a:p>
            <a:r>
              <a:rPr lang="en-US" altLang="en-US" smtClean="0">
                <a:ea typeface="ＭＳ Ｐゴシック" charset="-128"/>
              </a:rPr>
              <a:t>Certificates of Deposit</a:t>
            </a:r>
          </a:p>
        </p:txBody>
      </p:sp>
      <p:sp>
        <p:nvSpPr>
          <p:cNvPr id="19460" name="Content Placeholder 2"/>
          <p:cNvSpPr>
            <a:spLocks noGrp="1"/>
          </p:cNvSpPr>
          <p:nvPr>
            <p:ph idx="1"/>
          </p:nvPr>
        </p:nvSpPr>
        <p:spPr>
          <a:xfrm>
            <a:off x="384175" y="1046163"/>
            <a:ext cx="8375650" cy="4400550"/>
          </a:xfrm>
        </p:spPr>
        <p:txBody>
          <a:bodyPr/>
          <a:lstStyle/>
          <a:p>
            <a:pPr indent="-438150" eaLnBrk="1" hangingPunct="1">
              <a:lnSpc>
                <a:spcPts val="3638"/>
              </a:lnSpc>
              <a:spcAft>
                <a:spcPts val="1200"/>
              </a:spcAft>
              <a:buClr>
                <a:srgbClr val="5A1705"/>
              </a:buClr>
            </a:pPr>
            <a:r>
              <a:rPr lang="en-US" altLang="en-US" dirty="0" smtClean="0">
                <a:ea typeface="ＭＳ Ｐゴシック" charset="-128"/>
              </a:rPr>
              <a:t>Safety: Guaranteed up to $250,000, </a:t>
            </a:r>
            <a:br>
              <a:rPr lang="en-US" altLang="en-US" dirty="0" smtClean="0">
                <a:ea typeface="ＭＳ Ｐゴシック" charset="-128"/>
              </a:rPr>
            </a:br>
            <a:r>
              <a:rPr lang="en-US" altLang="en-US" dirty="0" smtClean="0">
                <a:ea typeface="ＭＳ Ｐゴシック" charset="-128"/>
              </a:rPr>
              <a:t>if insured</a:t>
            </a:r>
          </a:p>
          <a:p>
            <a:pPr indent="-438150" eaLnBrk="1" hangingPunct="1">
              <a:lnSpc>
                <a:spcPts val="3638"/>
              </a:lnSpc>
              <a:spcAft>
                <a:spcPts val="1200"/>
              </a:spcAft>
              <a:buClr>
                <a:srgbClr val="5A1705"/>
              </a:buClr>
            </a:pPr>
            <a:r>
              <a:rPr lang="en-US" altLang="en-US" dirty="0" smtClean="0">
                <a:ea typeface="ＭＳ Ｐゴシック" charset="-128"/>
              </a:rPr>
              <a:t>Liquidity: Invested for a fixed period, if liquidated before that - some interest </a:t>
            </a:r>
            <a:br>
              <a:rPr lang="en-US" altLang="en-US" dirty="0" smtClean="0">
                <a:ea typeface="ＭＳ Ｐゴシック" charset="-128"/>
              </a:rPr>
            </a:br>
            <a:r>
              <a:rPr lang="en-US" altLang="en-US" dirty="0" smtClean="0">
                <a:ea typeface="ＭＳ Ｐゴシック" charset="-128"/>
              </a:rPr>
              <a:t>may be forfeited</a:t>
            </a:r>
          </a:p>
          <a:p>
            <a:pPr indent="-438150" eaLnBrk="1" hangingPunct="1">
              <a:lnSpc>
                <a:spcPts val="3638"/>
              </a:lnSpc>
              <a:spcAft>
                <a:spcPts val="1200"/>
              </a:spcAft>
              <a:buClr>
                <a:srgbClr val="5A1705"/>
              </a:buClr>
            </a:pPr>
            <a:r>
              <a:rPr lang="en-US" altLang="en-US" dirty="0" smtClean="0">
                <a:ea typeface="ＭＳ Ｐゴシック" charset="-128"/>
              </a:rPr>
              <a:t>Yield: Average for 1-year is </a:t>
            </a:r>
            <a:r>
              <a:rPr lang="en-US" altLang="en-US" dirty="0" smtClean="0">
                <a:ea typeface="ＭＳ Ｐゴシック" charset="-128"/>
              </a:rPr>
              <a:t>2.5-3.5%</a:t>
            </a:r>
            <a:endParaRPr lang="en-US" altLang="en-US" dirty="0" smtClean="0">
              <a:ea typeface="ＭＳ Ｐゴシック" charset="-128"/>
            </a:endParaRPr>
          </a:p>
          <a:p>
            <a:pPr indent="-438150" eaLnBrk="1" hangingPunct="1">
              <a:lnSpc>
                <a:spcPts val="3638"/>
              </a:lnSpc>
              <a:spcAft>
                <a:spcPts val="1200"/>
              </a:spcAft>
              <a:buClr>
                <a:srgbClr val="5A1705"/>
              </a:buClr>
            </a:pPr>
            <a:r>
              <a:rPr lang="en-US" altLang="en-US" dirty="0" smtClean="0">
                <a:ea typeface="ＭＳ Ｐゴシック" charset="-128"/>
              </a:rPr>
              <a:t>Bank, Credit Union or brokerage</a:t>
            </a:r>
          </a:p>
          <a:p>
            <a:pPr indent="-438150" eaLnBrk="1" hangingPunct="1">
              <a:lnSpc>
                <a:spcPts val="3638"/>
              </a:lnSpc>
              <a:spcAft>
                <a:spcPts val="1200"/>
              </a:spcAft>
              <a:buClr>
                <a:srgbClr val="5A1705"/>
              </a:buClr>
            </a:pPr>
            <a:r>
              <a:rPr lang="en-US" altLang="en-US" dirty="0" smtClean="0">
                <a:ea typeface="ＭＳ Ｐゴシック" charset="-128"/>
              </a:rPr>
              <a:t>Usually a minimum of $500</a:t>
            </a:r>
          </a:p>
          <a:p>
            <a:pPr indent="-438150">
              <a:spcAft>
                <a:spcPct val="0"/>
              </a:spcAft>
              <a:buClr>
                <a:srgbClr val="5A1705"/>
              </a:buClr>
            </a:pPr>
            <a:endParaRPr lang="en-US" altLang="en-US" dirty="0" smtClean="0">
              <a:ea typeface="ＭＳ Ｐゴシック" charset="-128"/>
            </a:endParaRPr>
          </a:p>
        </p:txBody>
      </p:sp>
      <p:sp>
        <p:nvSpPr>
          <p:cNvPr id="19461"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F41FF2CD-9D9F-4711-919E-8711023E446B}" type="slidenum">
              <a:rPr lang="en-US" altLang="en-US" smtClean="0">
                <a:solidFill>
                  <a:srgbClr val="787863"/>
                </a:solidFill>
                <a:latin typeface="Franklin Gothic Medium" charset="0"/>
              </a:rPr>
              <a:pPr eaLnBrk="1" hangingPunct="1"/>
              <a:t>9</a:t>
            </a:fld>
            <a:endParaRPr lang="en-US" altLang="en-US" smtClean="0">
              <a:solidFill>
                <a:srgbClr val="787863"/>
              </a:solidFill>
              <a:latin typeface="Franklin Gothic Medium" charset="0"/>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ffice Theme">
  <a:themeElements>
    <a:clrScheme name="Folio">
      <a:dk1>
        <a:sysClr val="windowText" lastClr="000000"/>
      </a:dk1>
      <a:lt1>
        <a:sysClr val="window" lastClr="FFFFFF"/>
      </a:lt1>
      <a:dk2>
        <a:srgbClr val="2D2F2B"/>
      </a:dk2>
      <a:lt2>
        <a:srgbClr val="DEDED7"/>
      </a:lt2>
      <a:accent1>
        <a:srgbClr val="294171"/>
      </a:accent1>
      <a:accent2>
        <a:srgbClr val="748CBC"/>
      </a:accent2>
      <a:accent3>
        <a:srgbClr val="8E887C"/>
      </a:accent3>
      <a:accent4>
        <a:srgbClr val="834736"/>
      </a:accent4>
      <a:accent5>
        <a:srgbClr val="5A1705"/>
      </a:accent5>
      <a:accent6>
        <a:srgbClr val="A0A16A"/>
      </a:accent6>
      <a:hlink>
        <a:srgbClr val="74B6BC"/>
      </a:hlink>
      <a:folHlink>
        <a:srgbClr val="7F95A4"/>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heme1">
  <a:themeElements>
    <a:clrScheme name="Business">
      <a:dk1>
        <a:srgbClr val="0F5987"/>
      </a:dk1>
      <a:lt1>
        <a:sysClr val="window" lastClr="FFFFFF"/>
      </a:lt1>
      <a:dk2>
        <a:srgbClr val="0F5987"/>
      </a:dk2>
      <a:lt2>
        <a:srgbClr val="EEECE1"/>
      </a:lt2>
      <a:accent1>
        <a:srgbClr val="FFFFFF"/>
      </a:accent1>
      <a:accent2>
        <a:srgbClr val="CFAF22"/>
      </a:accent2>
      <a:accent3>
        <a:srgbClr val="47D7AB"/>
      </a:accent3>
      <a:accent4>
        <a:srgbClr val="368BBE"/>
      </a:accent4>
      <a:accent5>
        <a:srgbClr val="CF6F1F"/>
      </a:accent5>
      <a:accent6>
        <a:srgbClr val="A1A3A5"/>
      </a:accent6>
      <a:hlink>
        <a:srgbClr val="CFAF22"/>
      </a:hlink>
      <a:folHlink>
        <a:srgbClr val="A44E94"/>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109BF58D-625A-450F-87AD-97A674B90F40}" vid="{1FE47FB1-4D46-446D-9FDA-21F9CAAFB5F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5103</TotalTime>
  <Words>1600</Words>
  <Application>Microsoft Office PowerPoint</Application>
  <PresentationFormat>On-screen Show (4:3)</PresentationFormat>
  <Paragraphs>480</Paragraphs>
  <Slides>38</Slides>
  <Notes>17</Notes>
  <HiddenSlides>1</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38</vt:i4>
      </vt:variant>
    </vt:vector>
  </HeadingPairs>
  <TitlesOfParts>
    <vt:vector size="53" baseType="lpstr">
      <vt:lpstr>ＭＳ Ｐゴシック</vt:lpstr>
      <vt:lpstr>Arial</vt:lpstr>
      <vt:lpstr>Arial Narrow</vt:lpstr>
      <vt:lpstr>Calibri</vt:lpstr>
      <vt:lpstr>Century Gothic</vt:lpstr>
      <vt:lpstr>Franklin Gothic Book</vt:lpstr>
      <vt:lpstr>Franklin Gothic Medium</vt:lpstr>
      <vt:lpstr>Gill Sans</vt:lpstr>
      <vt:lpstr>Gill Sans MT</vt:lpstr>
      <vt:lpstr>Helvetica Neue</vt:lpstr>
      <vt:lpstr>Times New Roman</vt:lpstr>
      <vt:lpstr>Wingdings</vt:lpstr>
      <vt:lpstr>Office Theme</vt:lpstr>
      <vt:lpstr>1_Theme1</vt:lpstr>
      <vt:lpstr>Worksheet</vt:lpstr>
      <vt:lpstr>PowerPoint Presentation</vt:lpstr>
      <vt:lpstr>Overview: Topics</vt:lpstr>
      <vt:lpstr>Start Early</vt:lpstr>
      <vt:lpstr>The Financial Planning Pyramid</vt:lpstr>
      <vt:lpstr>Savings Factors  to Consider</vt:lpstr>
      <vt:lpstr>Savings Vehicles</vt:lpstr>
      <vt:lpstr>Regular Savings Accounts</vt:lpstr>
      <vt:lpstr>Money Market Accounts</vt:lpstr>
      <vt:lpstr>Certificates of Deposit</vt:lpstr>
      <vt:lpstr>U.S. Savings Bonds: EE</vt:lpstr>
      <vt:lpstr>U.S. Savings Bonds: I</vt:lpstr>
      <vt:lpstr>Savings vs. Investing</vt:lpstr>
      <vt:lpstr>The Vehicles of Investing</vt:lpstr>
      <vt:lpstr>Equity: Stocks</vt:lpstr>
      <vt:lpstr>Fixed Income: Bonds</vt:lpstr>
      <vt:lpstr>Mutual Funds</vt:lpstr>
      <vt:lpstr>Advantages and Disadvantages of Mutual Funds</vt:lpstr>
      <vt:lpstr>PowerPoint Presentation</vt:lpstr>
      <vt:lpstr>Should I Spend The  Nest Egg?</vt:lpstr>
      <vt:lpstr>What should I do with extra money?</vt:lpstr>
      <vt:lpstr>PowerPoint Presentation</vt:lpstr>
      <vt:lpstr>PowerPoint Presentation</vt:lpstr>
      <vt:lpstr>Taxes on Tax-Advantaged Accounts</vt:lpstr>
      <vt:lpstr>Saving in the Thrift Savings Plan</vt:lpstr>
      <vt:lpstr>TSP Enrollment and Account Access</vt:lpstr>
      <vt:lpstr>MYPAY</vt:lpstr>
      <vt:lpstr>myPay Main Menu</vt:lpstr>
      <vt:lpstr>Contribution Elections in myPay</vt:lpstr>
      <vt:lpstr>Update Address and Date of Birth in myPay</vt:lpstr>
      <vt:lpstr>tsp.gov</vt:lpstr>
      <vt:lpstr>PowerPoint Presentation</vt:lpstr>
      <vt:lpstr>TSP Core Investment Funds</vt:lpstr>
      <vt:lpstr>PowerPoint Presentation</vt:lpstr>
      <vt:lpstr>Manage Your  Own Mix</vt:lpstr>
      <vt:lpstr>Let L Funds  Manage Your Mix</vt:lpstr>
      <vt:lpstr>TSP Funds Performance Summary</vt:lpstr>
      <vt:lpstr>Saving and Investing Techniques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PFMP Standardized Curriculum</dc:title>
  <dc:creator>Zeiders Enterprises</dc:creator>
  <cp:lastModifiedBy>Sullivan CIV Molly P</cp:lastModifiedBy>
  <cp:revision>233</cp:revision>
  <cp:lastPrinted>2010-11-15T14:57:20Z</cp:lastPrinted>
  <dcterms:created xsi:type="dcterms:W3CDTF">2011-03-14T12:32:51Z</dcterms:created>
  <dcterms:modified xsi:type="dcterms:W3CDTF">2019-08-18T23:53:51Z</dcterms:modified>
</cp:coreProperties>
</file>